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9" r:id="rId3"/>
    <p:sldId id="352" r:id="rId4"/>
    <p:sldId id="351" r:id="rId5"/>
    <p:sldId id="353" r:id="rId6"/>
    <p:sldId id="354" r:id="rId7"/>
    <p:sldId id="355" r:id="rId8"/>
    <p:sldId id="356" r:id="rId9"/>
    <p:sldId id="357" r:id="rId10"/>
    <p:sldId id="348" r:id="rId11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80" autoAdjust="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5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4C964-80D2-4C7F-A9F5-37B8C94533AB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048D4-7297-490B-BD78-8EE8320B27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3440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EE679-8AAB-4C15-9D21-69761D2FB774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03067-55DB-4091-AC9C-763314F479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5979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 userDrawn="1"/>
        </p:nvSpPr>
        <p:spPr>
          <a:xfrm rot="10800000" flipH="1">
            <a:off x="0" y="0"/>
            <a:ext cx="4860032" cy="2780928"/>
          </a:xfrm>
          <a:prstGeom prst="rtTriangl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riângulo retângulo 8"/>
          <p:cNvSpPr/>
          <p:nvPr userDrawn="1"/>
        </p:nvSpPr>
        <p:spPr>
          <a:xfrm rot="10800000" flipH="1">
            <a:off x="0" y="0"/>
            <a:ext cx="3635896" cy="2902846"/>
          </a:xfrm>
          <a:prstGeom prst="rtTriangl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8" name="Triângulo retângulo 7"/>
          <p:cNvSpPr/>
          <p:nvPr userDrawn="1"/>
        </p:nvSpPr>
        <p:spPr>
          <a:xfrm rot="10800000" flipH="1">
            <a:off x="0" y="0"/>
            <a:ext cx="2880320" cy="3096344"/>
          </a:xfrm>
          <a:prstGeom prst="rtTriangle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 descr="Brasão da Repúbli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1224136" cy="12241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grpSp>
        <p:nvGrpSpPr>
          <p:cNvPr id="10" name="Grupo 9"/>
          <p:cNvGrpSpPr/>
          <p:nvPr userDrawn="1"/>
        </p:nvGrpSpPr>
        <p:grpSpPr>
          <a:xfrm flipH="1" flipV="1">
            <a:off x="4067944" y="5589240"/>
            <a:ext cx="5076056" cy="1268760"/>
            <a:chOff x="0" y="0"/>
            <a:chExt cx="4860032" cy="3096344"/>
          </a:xfrm>
        </p:grpSpPr>
        <p:sp>
          <p:nvSpPr>
            <p:cNvPr id="7" name="Triângulo retângulo 6"/>
            <p:cNvSpPr/>
            <p:nvPr userDrawn="1"/>
          </p:nvSpPr>
          <p:spPr>
            <a:xfrm rot="10800000" flipH="1">
              <a:off x="0" y="0"/>
              <a:ext cx="4860032" cy="2780928"/>
            </a:xfrm>
            <a:prstGeom prst="rtTriangle">
              <a:avLst/>
            </a:prstGeom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Triângulo retângulo 7"/>
            <p:cNvSpPr/>
            <p:nvPr userDrawn="1"/>
          </p:nvSpPr>
          <p:spPr>
            <a:xfrm rot="10800000" flipH="1">
              <a:off x="0" y="0"/>
              <a:ext cx="3635896" cy="2902846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Triângulo retângulo 8"/>
            <p:cNvSpPr/>
            <p:nvPr userDrawn="1"/>
          </p:nvSpPr>
          <p:spPr>
            <a:xfrm rot="10800000" flipH="1">
              <a:off x="0" y="0"/>
              <a:ext cx="2880320" cy="3096344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12" name="Imagem 11" descr="Banner IDE-T v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6336" y="6165304"/>
            <a:ext cx="1434316" cy="57226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3BC2C-08D2-4312-9F1F-979EECB72AA5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282F1-DB63-4668-AA71-832966436AF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b="1" dirty="0"/>
              <a:t>Transparência, Eficiência e Inovação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DIRBEN- INSS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80" y="-27384"/>
            <a:ext cx="9133320" cy="720080"/>
          </a:xfrm>
        </p:spPr>
        <p:txBody>
          <a:bodyPr>
            <a:noAutofit/>
          </a:bodyPr>
          <a:lstStyle/>
          <a:p>
            <a:r>
              <a:rPr lang="pt-BR" sz="2400" b="1" dirty="0"/>
              <a:t> </a:t>
            </a:r>
          </a:p>
        </p:txBody>
      </p:sp>
      <p:sp>
        <p:nvSpPr>
          <p:cNvPr id="3" name="Retângulo 2"/>
          <p:cNvSpPr/>
          <p:nvPr/>
        </p:nvSpPr>
        <p:spPr>
          <a:xfrm>
            <a:off x="1372437" y="188640"/>
            <a:ext cx="6411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>
                <a:solidFill>
                  <a:schemeClr val="tx2"/>
                </a:solidFill>
              </a:rPr>
              <a:t>Benefícios Previdenciários - INSS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2EDF9C1-EDAD-4301-A881-515924647B91}"/>
              </a:ext>
            </a:extLst>
          </p:cNvPr>
          <p:cNvSpPr/>
          <p:nvPr/>
        </p:nvSpPr>
        <p:spPr>
          <a:xfrm>
            <a:off x="1212880" y="2967335"/>
            <a:ext cx="67182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Diretoria de Benefícios</a:t>
            </a:r>
          </a:p>
          <a:p>
            <a:pPr algn="ctr"/>
            <a:r>
              <a:rPr lang="pt-BR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DIRBEN</a:t>
            </a:r>
            <a:endParaRPr lang="pt-B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04896A35-BF10-4161-AB11-A5FD8181317C}"/>
              </a:ext>
            </a:extLst>
          </p:cNvPr>
          <p:cNvSpPr/>
          <p:nvPr/>
        </p:nvSpPr>
        <p:spPr>
          <a:xfrm>
            <a:off x="3566442" y="1844824"/>
            <a:ext cx="2318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>
                <a:solidFill>
                  <a:schemeClr val="tx2"/>
                </a:solidFill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13128204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FDE4B74F-DA0C-4D04-A16C-B5F4DFEDBC81}"/>
              </a:ext>
            </a:extLst>
          </p:cNvPr>
          <p:cNvSpPr/>
          <p:nvPr/>
        </p:nvSpPr>
        <p:spPr>
          <a:xfrm>
            <a:off x="1372437" y="188640"/>
            <a:ext cx="6411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>
                <a:solidFill>
                  <a:schemeClr val="tx2"/>
                </a:solidFill>
              </a:rPr>
              <a:t>Benefícios Previdenciários - INSS</a:t>
            </a:r>
          </a:p>
        </p:txBody>
      </p:sp>
      <p:grpSp>
        <p:nvGrpSpPr>
          <p:cNvPr id="104" name="Agrupar 103">
            <a:extLst>
              <a:ext uri="{FF2B5EF4-FFF2-40B4-BE49-F238E27FC236}">
                <a16:creationId xmlns:a16="http://schemas.microsoft.com/office/drawing/2014/main" id="{0B747668-CABF-4E1F-B6B1-0FE7A3C9CCEF}"/>
              </a:ext>
            </a:extLst>
          </p:cNvPr>
          <p:cNvGrpSpPr/>
          <p:nvPr/>
        </p:nvGrpSpPr>
        <p:grpSpPr>
          <a:xfrm>
            <a:off x="611561" y="722316"/>
            <a:ext cx="7992888" cy="5659012"/>
            <a:chOff x="1181396" y="533563"/>
            <a:chExt cx="7424027" cy="5200778"/>
          </a:xfrm>
        </p:grpSpPr>
        <p:sp>
          <p:nvSpPr>
            <p:cNvPr id="9" name="Texto Explicativo: Linha com Ênfase 8">
              <a:extLst>
                <a:ext uri="{FF2B5EF4-FFF2-40B4-BE49-F238E27FC236}">
                  <a16:creationId xmlns:a16="http://schemas.microsoft.com/office/drawing/2014/main" id="{840F77DE-6028-4AD4-AF43-A5290BCA328A}"/>
                </a:ext>
              </a:extLst>
            </p:cNvPr>
            <p:cNvSpPr/>
            <p:nvPr/>
          </p:nvSpPr>
          <p:spPr>
            <a:xfrm rot="16200000" flipV="1">
              <a:off x="3449454" y="885768"/>
              <a:ext cx="890413" cy="621030"/>
            </a:xfrm>
            <a:prstGeom prst="accentCallout1">
              <a:avLst>
                <a:gd name="adj1" fmla="val 10705"/>
                <a:gd name="adj2" fmla="val 20350"/>
                <a:gd name="adj3" fmla="val -18010"/>
                <a:gd name="adj4" fmla="val -55965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4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Servidor</a:t>
              </a:r>
              <a:endParaRPr lang="pt-BR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Texto Explicativo: Linha com Ênfase 9">
              <a:extLst>
                <a:ext uri="{FF2B5EF4-FFF2-40B4-BE49-F238E27FC236}">
                  <a16:creationId xmlns:a16="http://schemas.microsoft.com/office/drawing/2014/main" id="{B0398714-94F0-4049-A831-08D9204F6D2C}"/>
                </a:ext>
              </a:extLst>
            </p:cNvPr>
            <p:cNvSpPr/>
            <p:nvPr/>
          </p:nvSpPr>
          <p:spPr>
            <a:xfrm rot="6257478" flipV="1">
              <a:off x="866509" y="2788265"/>
              <a:ext cx="1250803" cy="621030"/>
            </a:xfrm>
            <a:prstGeom prst="accentCallout1">
              <a:avLst>
                <a:gd name="adj1" fmla="val 18223"/>
                <a:gd name="adj2" fmla="val 10963"/>
                <a:gd name="adj3" fmla="val 37741"/>
                <a:gd name="adj4" fmla="val -31244"/>
              </a:avLst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4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identificação pessoa</a:t>
              </a:r>
              <a:endParaRPr lang="pt-BR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id="{8277BE2D-E84B-4248-9978-E8847FAFE7F4}"/>
                </a:ext>
              </a:extLst>
            </p:cNvPr>
            <p:cNvGrpSpPr/>
            <p:nvPr/>
          </p:nvGrpSpPr>
          <p:grpSpPr>
            <a:xfrm>
              <a:off x="1188599" y="1641488"/>
              <a:ext cx="7416824" cy="4092853"/>
              <a:chOff x="43189" y="911136"/>
              <a:chExt cx="6167120" cy="3097061"/>
            </a:xfrm>
          </p:grpSpPr>
          <p:sp>
            <p:nvSpPr>
              <p:cNvPr id="12" name="Rectangle 93">
                <a:extLst>
                  <a:ext uri="{FF2B5EF4-FFF2-40B4-BE49-F238E27FC236}">
                    <a16:creationId xmlns:a16="http://schemas.microsoft.com/office/drawing/2014/main" id="{C796BBEC-F460-4194-AA72-68E468140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9" y="982256"/>
                <a:ext cx="718185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3" name="Rectangle 94">
                <a:extLst>
                  <a:ext uri="{FF2B5EF4-FFF2-40B4-BE49-F238E27FC236}">
                    <a16:creationId xmlns:a16="http://schemas.microsoft.com/office/drawing/2014/main" id="{11DF237F-E28D-4385-98D2-E8D14C0BE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9" y="982256"/>
                <a:ext cx="718185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4" name="Rectangle 95">
                <a:extLst>
                  <a:ext uri="{FF2B5EF4-FFF2-40B4-BE49-F238E27FC236}">
                    <a16:creationId xmlns:a16="http://schemas.microsoft.com/office/drawing/2014/main" id="{59B1FD97-613B-4A16-9A02-8233C486C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9" y="911136"/>
                <a:ext cx="718185" cy="463550"/>
              </a:xfrm>
              <a:prstGeom prst="rect">
                <a:avLst/>
              </a:prstGeom>
              <a:solidFill>
                <a:srgbClr val="CDCDCD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5" name="Rectangle 96">
                <a:extLst>
                  <a:ext uri="{FF2B5EF4-FFF2-40B4-BE49-F238E27FC236}">
                    <a16:creationId xmlns:a16="http://schemas.microsoft.com/office/drawing/2014/main" id="{EB96D136-89E8-4E6A-9CA3-401C340D1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43" y="1076639"/>
                <a:ext cx="631189" cy="160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Requerimento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16" name="Rectangle 97">
                <a:extLst>
                  <a:ext uri="{FF2B5EF4-FFF2-40B4-BE49-F238E27FC236}">
                    <a16:creationId xmlns:a16="http://schemas.microsoft.com/office/drawing/2014/main" id="{3B5826B0-16AF-4BAC-BC7F-20F886410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3299" y="982256"/>
                <a:ext cx="718185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7" name="Rectangle 98">
                <a:extLst>
                  <a:ext uri="{FF2B5EF4-FFF2-40B4-BE49-F238E27FC236}">
                    <a16:creationId xmlns:a16="http://schemas.microsoft.com/office/drawing/2014/main" id="{BD38A4D3-8879-4803-B551-F95F3214F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3299" y="982256"/>
                <a:ext cx="718185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8" name="Rectangle 99">
                <a:extLst>
                  <a:ext uri="{FF2B5EF4-FFF2-40B4-BE49-F238E27FC236}">
                    <a16:creationId xmlns:a16="http://schemas.microsoft.com/office/drawing/2014/main" id="{8A204E65-2C83-4E36-88A3-20D14C5F6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179" y="911136"/>
                <a:ext cx="720725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9" name="Rectangle 100">
                <a:extLst>
                  <a:ext uri="{FF2B5EF4-FFF2-40B4-BE49-F238E27FC236}">
                    <a16:creationId xmlns:a16="http://schemas.microsoft.com/office/drawing/2014/main" id="{6129CFB5-EC22-49C8-8F8B-F37769139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6157" y="1076639"/>
                <a:ext cx="503555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Pagamento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0" name="Rectangle 101">
                <a:extLst>
                  <a:ext uri="{FF2B5EF4-FFF2-40B4-BE49-F238E27FC236}">
                    <a16:creationId xmlns:a16="http://schemas.microsoft.com/office/drawing/2014/main" id="{7C4E41F1-D8AE-413B-B828-12E365AB3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0094" y="1862366"/>
                <a:ext cx="718820" cy="46545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1" name="Rectangle 102">
                <a:extLst>
                  <a:ext uri="{FF2B5EF4-FFF2-40B4-BE49-F238E27FC236}">
                    <a16:creationId xmlns:a16="http://schemas.microsoft.com/office/drawing/2014/main" id="{426EE330-923B-472D-8B57-5A62F9DEB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0094" y="1862366"/>
                <a:ext cx="718820" cy="465455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2" name="Rectangle 103">
                <a:extLst>
                  <a:ext uri="{FF2B5EF4-FFF2-40B4-BE49-F238E27FC236}">
                    <a16:creationId xmlns:a16="http://schemas.microsoft.com/office/drawing/2014/main" id="{9911EA3E-1261-4AC6-BDC5-4418B497B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9609" y="1793151"/>
                <a:ext cx="718185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3" name="Rectangle 104">
                <a:extLst>
                  <a:ext uri="{FF2B5EF4-FFF2-40B4-BE49-F238E27FC236}">
                    <a16:creationId xmlns:a16="http://schemas.microsoft.com/office/drawing/2014/main" id="{F9350F53-D95E-4FF7-B1BE-91C56B274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5528" y="1883218"/>
                <a:ext cx="677208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Manutenção</a:t>
                </a: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do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4" name="Rectangle 105">
                <a:extLst>
                  <a:ext uri="{FF2B5EF4-FFF2-40B4-BE49-F238E27FC236}">
                    <a16:creationId xmlns:a16="http://schemas.microsoft.com/office/drawing/2014/main" id="{C8087386-C4BD-4DDD-962B-558F4034D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6189" y="2024926"/>
                <a:ext cx="409791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Benefício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5" name="Freeform 106">
                <a:extLst>
                  <a:ext uri="{FF2B5EF4-FFF2-40B4-BE49-F238E27FC236}">
                    <a16:creationId xmlns:a16="http://schemas.microsoft.com/office/drawing/2014/main" id="{EF1B5D46-5EDA-496A-A83B-C7FF12E7D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909" y="1027341"/>
                <a:ext cx="694690" cy="231775"/>
              </a:xfrm>
              <a:custGeom>
                <a:avLst/>
                <a:gdLst>
                  <a:gd name="T0" fmla="*/ 182 w 1094"/>
                  <a:gd name="T1" fmla="*/ 365 h 365"/>
                  <a:gd name="T2" fmla="*/ 912 w 1094"/>
                  <a:gd name="T3" fmla="*/ 365 h 365"/>
                  <a:gd name="T4" fmla="*/ 955 w 1094"/>
                  <a:gd name="T5" fmla="*/ 362 h 365"/>
                  <a:gd name="T6" fmla="*/ 998 w 1094"/>
                  <a:gd name="T7" fmla="*/ 346 h 365"/>
                  <a:gd name="T8" fmla="*/ 1032 w 1094"/>
                  <a:gd name="T9" fmla="*/ 319 h 365"/>
                  <a:gd name="T10" fmla="*/ 1063 w 1094"/>
                  <a:gd name="T11" fmla="*/ 288 h 365"/>
                  <a:gd name="T12" fmla="*/ 1082 w 1094"/>
                  <a:gd name="T13" fmla="*/ 247 h 365"/>
                  <a:gd name="T14" fmla="*/ 1094 w 1094"/>
                  <a:gd name="T15" fmla="*/ 204 h 365"/>
                  <a:gd name="T16" fmla="*/ 1094 w 1094"/>
                  <a:gd name="T17" fmla="*/ 161 h 365"/>
                  <a:gd name="T18" fmla="*/ 1082 w 1094"/>
                  <a:gd name="T19" fmla="*/ 118 h 365"/>
                  <a:gd name="T20" fmla="*/ 1063 w 1094"/>
                  <a:gd name="T21" fmla="*/ 80 h 365"/>
                  <a:gd name="T22" fmla="*/ 1032 w 1094"/>
                  <a:gd name="T23" fmla="*/ 46 h 365"/>
                  <a:gd name="T24" fmla="*/ 998 w 1094"/>
                  <a:gd name="T25" fmla="*/ 22 h 365"/>
                  <a:gd name="T26" fmla="*/ 955 w 1094"/>
                  <a:gd name="T27" fmla="*/ 6 h 365"/>
                  <a:gd name="T28" fmla="*/ 912 w 1094"/>
                  <a:gd name="T29" fmla="*/ 0 h 365"/>
                  <a:gd name="T30" fmla="*/ 182 w 1094"/>
                  <a:gd name="T31" fmla="*/ 0 h 365"/>
                  <a:gd name="T32" fmla="*/ 139 w 1094"/>
                  <a:gd name="T33" fmla="*/ 6 h 365"/>
                  <a:gd name="T34" fmla="*/ 98 w 1094"/>
                  <a:gd name="T35" fmla="*/ 22 h 365"/>
                  <a:gd name="T36" fmla="*/ 61 w 1094"/>
                  <a:gd name="T37" fmla="*/ 46 h 365"/>
                  <a:gd name="T38" fmla="*/ 30 w 1094"/>
                  <a:gd name="T39" fmla="*/ 80 h 365"/>
                  <a:gd name="T40" fmla="*/ 12 w 1094"/>
                  <a:gd name="T41" fmla="*/ 118 h 365"/>
                  <a:gd name="T42" fmla="*/ 0 w 1094"/>
                  <a:gd name="T43" fmla="*/ 161 h 365"/>
                  <a:gd name="T44" fmla="*/ 0 w 1094"/>
                  <a:gd name="T45" fmla="*/ 204 h 365"/>
                  <a:gd name="T46" fmla="*/ 12 w 1094"/>
                  <a:gd name="T47" fmla="*/ 247 h 365"/>
                  <a:gd name="T48" fmla="*/ 30 w 1094"/>
                  <a:gd name="T49" fmla="*/ 288 h 365"/>
                  <a:gd name="T50" fmla="*/ 61 w 1094"/>
                  <a:gd name="T51" fmla="*/ 319 h 365"/>
                  <a:gd name="T52" fmla="*/ 98 w 1094"/>
                  <a:gd name="T53" fmla="*/ 346 h 365"/>
                  <a:gd name="T54" fmla="*/ 139 w 1094"/>
                  <a:gd name="T55" fmla="*/ 362 h 365"/>
                  <a:gd name="T56" fmla="*/ 182 w 1094"/>
                  <a:gd name="T57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94" h="365">
                    <a:moveTo>
                      <a:pt x="182" y="365"/>
                    </a:moveTo>
                    <a:lnTo>
                      <a:pt x="912" y="365"/>
                    </a:lnTo>
                    <a:lnTo>
                      <a:pt x="955" y="362"/>
                    </a:lnTo>
                    <a:lnTo>
                      <a:pt x="998" y="346"/>
                    </a:lnTo>
                    <a:lnTo>
                      <a:pt x="1032" y="319"/>
                    </a:lnTo>
                    <a:lnTo>
                      <a:pt x="1063" y="288"/>
                    </a:lnTo>
                    <a:lnTo>
                      <a:pt x="1082" y="247"/>
                    </a:lnTo>
                    <a:lnTo>
                      <a:pt x="1094" y="204"/>
                    </a:lnTo>
                    <a:lnTo>
                      <a:pt x="1094" y="161"/>
                    </a:lnTo>
                    <a:lnTo>
                      <a:pt x="1082" y="118"/>
                    </a:lnTo>
                    <a:lnTo>
                      <a:pt x="1063" y="80"/>
                    </a:lnTo>
                    <a:lnTo>
                      <a:pt x="1032" y="46"/>
                    </a:lnTo>
                    <a:lnTo>
                      <a:pt x="998" y="22"/>
                    </a:lnTo>
                    <a:lnTo>
                      <a:pt x="955" y="6"/>
                    </a:lnTo>
                    <a:lnTo>
                      <a:pt x="912" y="0"/>
                    </a:lnTo>
                    <a:lnTo>
                      <a:pt x="182" y="0"/>
                    </a:lnTo>
                    <a:lnTo>
                      <a:pt x="139" y="6"/>
                    </a:lnTo>
                    <a:lnTo>
                      <a:pt x="98" y="22"/>
                    </a:lnTo>
                    <a:lnTo>
                      <a:pt x="61" y="46"/>
                    </a:lnTo>
                    <a:lnTo>
                      <a:pt x="30" y="80"/>
                    </a:lnTo>
                    <a:lnTo>
                      <a:pt x="12" y="118"/>
                    </a:lnTo>
                    <a:lnTo>
                      <a:pt x="0" y="161"/>
                    </a:lnTo>
                    <a:lnTo>
                      <a:pt x="0" y="204"/>
                    </a:lnTo>
                    <a:lnTo>
                      <a:pt x="12" y="247"/>
                    </a:lnTo>
                    <a:lnTo>
                      <a:pt x="30" y="288"/>
                    </a:lnTo>
                    <a:lnTo>
                      <a:pt x="61" y="319"/>
                    </a:lnTo>
                    <a:lnTo>
                      <a:pt x="98" y="346"/>
                    </a:lnTo>
                    <a:lnTo>
                      <a:pt x="139" y="362"/>
                    </a:lnTo>
                    <a:lnTo>
                      <a:pt x="182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6" name="Rectangle 107">
                <a:extLst>
                  <a:ext uri="{FF2B5EF4-FFF2-40B4-BE49-F238E27FC236}">
                    <a16:creationId xmlns:a16="http://schemas.microsoft.com/office/drawing/2014/main" id="{148C0315-5245-4167-AB6C-602296A0A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6788" y="1023429"/>
                <a:ext cx="409791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Benefício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7" name="Rectangle 108">
                <a:extLst>
                  <a:ext uri="{FF2B5EF4-FFF2-40B4-BE49-F238E27FC236}">
                    <a16:creationId xmlns:a16="http://schemas.microsoft.com/office/drawing/2014/main" id="{F15C7BA3-F2EA-4C20-AADD-90D0BA2EC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7835" y="1111694"/>
                <a:ext cx="388745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Cessado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8" name="Rectangle 109">
                <a:extLst>
                  <a:ext uri="{FF2B5EF4-FFF2-40B4-BE49-F238E27FC236}">
                    <a16:creationId xmlns:a16="http://schemas.microsoft.com/office/drawing/2014/main" id="{370B00A1-4F5A-488A-A158-C03223E0A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0494" y="982256"/>
                <a:ext cx="718820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9" name="Rectangle 110">
                <a:extLst>
                  <a:ext uri="{FF2B5EF4-FFF2-40B4-BE49-F238E27FC236}">
                    <a16:creationId xmlns:a16="http://schemas.microsoft.com/office/drawing/2014/main" id="{B8B347B1-3064-441B-89A3-2E998B6F9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0494" y="982256"/>
                <a:ext cx="718820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0" name="Rectangle 111">
                <a:extLst>
                  <a:ext uri="{FF2B5EF4-FFF2-40B4-BE49-F238E27FC236}">
                    <a16:creationId xmlns:a16="http://schemas.microsoft.com/office/drawing/2014/main" id="{80B75667-095E-4980-ACCB-40359E27A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1914" y="911136"/>
                <a:ext cx="718820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1" name="Rectangle 112">
                <a:extLst>
                  <a:ext uri="{FF2B5EF4-FFF2-40B4-BE49-F238E27FC236}">
                    <a16:creationId xmlns:a16="http://schemas.microsoft.com/office/drawing/2014/main" id="{658C1662-2DCC-474F-A730-F1A14D282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981" y="1080681"/>
                <a:ext cx="32312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Análise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32" name="Freeform 113">
                <a:extLst>
                  <a:ext uri="{FF2B5EF4-FFF2-40B4-BE49-F238E27FC236}">
                    <a16:creationId xmlns:a16="http://schemas.microsoft.com/office/drawing/2014/main" id="{63CA64D3-6867-486B-A809-D34595162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639" y="911136"/>
                <a:ext cx="718185" cy="463550"/>
              </a:xfrm>
              <a:custGeom>
                <a:avLst/>
                <a:gdLst>
                  <a:gd name="T0" fmla="*/ 0 w 1131"/>
                  <a:gd name="T1" fmla="*/ 365 h 730"/>
                  <a:gd name="T2" fmla="*/ 566 w 1131"/>
                  <a:gd name="T3" fmla="*/ 0 h 730"/>
                  <a:gd name="T4" fmla="*/ 1131 w 1131"/>
                  <a:gd name="T5" fmla="*/ 365 h 730"/>
                  <a:gd name="T6" fmla="*/ 566 w 1131"/>
                  <a:gd name="T7" fmla="*/ 730 h 730"/>
                  <a:gd name="T8" fmla="*/ 0 w 1131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1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1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3" name="Rectangle 114">
                <a:extLst>
                  <a:ext uri="{FF2B5EF4-FFF2-40B4-BE49-F238E27FC236}">
                    <a16:creationId xmlns:a16="http://schemas.microsoft.com/office/drawing/2014/main" id="{B81F9519-CC76-4DC6-9D95-89756322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730" y="1094016"/>
                <a:ext cx="528644" cy="140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Concedido</a:t>
                </a:r>
                <a:r>
                  <a:rPr lang="en-US" sz="7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34" name="Freeform 115">
                <a:extLst>
                  <a:ext uri="{FF2B5EF4-FFF2-40B4-BE49-F238E27FC236}">
                    <a16:creationId xmlns:a16="http://schemas.microsoft.com/office/drawing/2014/main" id="{32363A84-4E22-472C-B5D2-2C436EAB4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479" y="911136"/>
                <a:ext cx="718820" cy="552787"/>
              </a:xfrm>
              <a:custGeom>
                <a:avLst/>
                <a:gdLst>
                  <a:gd name="T0" fmla="*/ 0 w 1132"/>
                  <a:gd name="T1" fmla="*/ 365 h 730"/>
                  <a:gd name="T2" fmla="*/ 566 w 1132"/>
                  <a:gd name="T3" fmla="*/ 0 h 730"/>
                  <a:gd name="T4" fmla="*/ 1132 w 1132"/>
                  <a:gd name="T5" fmla="*/ 365 h 730"/>
                  <a:gd name="T6" fmla="*/ 566 w 1132"/>
                  <a:gd name="T7" fmla="*/ 730 h 730"/>
                  <a:gd name="T8" fmla="*/ 0 w 1132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2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2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5" name="Rectangle 116">
                <a:extLst>
                  <a:ext uri="{FF2B5EF4-FFF2-40B4-BE49-F238E27FC236}">
                    <a16:creationId xmlns:a16="http://schemas.microsoft.com/office/drawing/2014/main" id="{8D71D8DD-8349-4BDD-9C64-412A1DBE4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303" y="1044486"/>
                <a:ext cx="487937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Terminou</a:t>
                </a: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36" name="Rectangle 117">
                <a:extLst>
                  <a:ext uri="{FF2B5EF4-FFF2-40B4-BE49-F238E27FC236}">
                    <a16:creationId xmlns:a16="http://schemas.microsoft.com/office/drawing/2014/main" id="{B4F050F3-C9BC-4355-9322-D8D81AD6F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015" y="1142910"/>
                <a:ext cx="467979" cy="140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Benefício</a:t>
                </a:r>
                <a:r>
                  <a:rPr lang="en-US" sz="7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37" name="Line 118">
                <a:extLst>
                  <a:ext uri="{FF2B5EF4-FFF2-40B4-BE49-F238E27FC236}">
                    <a16:creationId xmlns:a16="http://schemas.microsoft.com/office/drawing/2014/main" id="{A1A4513C-0B92-4BA9-A6E1-AE86447AD2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61374" y="1142911"/>
                <a:ext cx="47117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8" name="Freeform 119">
                <a:extLst>
                  <a:ext uri="{FF2B5EF4-FFF2-40B4-BE49-F238E27FC236}">
                    <a16:creationId xmlns:a16="http://schemas.microsoft.com/office/drawing/2014/main" id="{6CE7FBF1-B36D-4536-8D7B-AF27F5694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829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39" name="Line 120">
                <a:extLst>
                  <a:ext uri="{FF2B5EF4-FFF2-40B4-BE49-F238E27FC236}">
                    <a16:creationId xmlns:a16="http://schemas.microsoft.com/office/drawing/2014/main" id="{6B6FA0EF-9BD1-4D99-8610-B026FE2EE7A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90734" y="1142911"/>
                <a:ext cx="343535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Freeform 121">
                <a:extLst>
                  <a:ext uri="{FF2B5EF4-FFF2-40B4-BE49-F238E27FC236}">
                    <a16:creationId xmlns:a16="http://schemas.microsoft.com/office/drawing/2014/main" id="{25D21C38-A74A-4C5A-844B-5CFD6077C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554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41" name="Line 122">
                <a:extLst>
                  <a:ext uri="{FF2B5EF4-FFF2-40B4-BE49-F238E27FC236}">
                    <a16:creationId xmlns:a16="http://schemas.microsoft.com/office/drawing/2014/main" id="{50EDC518-1BF1-464A-8FB8-AA486D57D9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733049" y="1374686"/>
                <a:ext cx="0" cy="379095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2" name="Freeform 123">
                <a:extLst>
                  <a:ext uri="{FF2B5EF4-FFF2-40B4-BE49-F238E27FC236}">
                    <a16:creationId xmlns:a16="http://schemas.microsoft.com/office/drawing/2014/main" id="{012177C6-5EDE-41FF-B7BD-CD3769521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919" y="1748066"/>
                <a:ext cx="45720" cy="45085"/>
              </a:xfrm>
              <a:custGeom>
                <a:avLst/>
                <a:gdLst>
                  <a:gd name="T0" fmla="*/ 72 w 72"/>
                  <a:gd name="T1" fmla="*/ 0 h 71"/>
                  <a:gd name="T2" fmla="*/ 38 w 72"/>
                  <a:gd name="T3" fmla="*/ 71 h 71"/>
                  <a:gd name="T4" fmla="*/ 0 w 72"/>
                  <a:gd name="T5" fmla="*/ 0 h 71"/>
                  <a:gd name="T6" fmla="*/ 72 w 72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1">
                    <a:moveTo>
                      <a:pt x="72" y="0"/>
                    </a:moveTo>
                    <a:lnTo>
                      <a:pt x="38" y="71"/>
                    </a:lnTo>
                    <a:lnTo>
                      <a:pt x="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3" name="Rectangle 124">
                <a:extLst>
                  <a:ext uri="{FF2B5EF4-FFF2-40B4-BE49-F238E27FC236}">
                    <a16:creationId xmlns:a16="http://schemas.microsoft.com/office/drawing/2014/main" id="{7C84538C-3D81-4FAE-A148-67091B9D5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279" y="1535976"/>
                <a:ext cx="129540" cy="92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4" name="Rectangle 125">
                <a:extLst>
                  <a:ext uri="{FF2B5EF4-FFF2-40B4-BE49-F238E27FC236}">
                    <a16:creationId xmlns:a16="http://schemas.microsoft.com/office/drawing/2014/main" id="{09D7DC86-96E4-4DA1-B19A-A4945A65C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943" y="1543596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45" name="Line 126">
                <a:extLst>
                  <a:ext uri="{FF2B5EF4-FFF2-40B4-BE49-F238E27FC236}">
                    <a16:creationId xmlns:a16="http://schemas.microsoft.com/office/drawing/2014/main" id="{25F22567-4D1E-42EA-831F-B2E1A62075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733049" y="2256701"/>
                <a:ext cx="0" cy="587375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6" name="Freeform 127">
                <a:extLst>
                  <a:ext uri="{FF2B5EF4-FFF2-40B4-BE49-F238E27FC236}">
                    <a16:creationId xmlns:a16="http://schemas.microsoft.com/office/drawing/2014/main" id="{333B68E3-4B9B-44E4-8C02-19904E349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919" y="2838361"/>
                <a:ext cx="45720" cy="45085"/>
              </a:xfrm>
              <a:custGeom>
                <a:avLst/>
                <a:gdLst>
                  <a:gd name="T0" fmla="*/ 72 w 72"/>
                  <a:gd name="T1" fmla="*/ 0 h 71"/>
                  <a:gd name="T2" fmla="*/ 38 w 72"/>
                  <a:gd name="T3" fmla="*/ 71 h 71"/>
                  <a:gd name="T4" fmla="*/ 0 w 72"/>
                  <a:gd name="T5" fmla="*/ 0 h 71"/>
                  <a:gd name="T6" fmla="*/ 72 w 72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1">
                    <a:moveTo>
                      <a:pt x="72" y="0"/>
                    </a:moveTo>
                    <a:lnTo>
                      <a:pt x="38" y="71"/>
                    </a:lnTo>
                    <a:lnTo>
                      <a:pt x="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7" name="Rectangle 128">
                <a:extLst>
                  <a:ext uri="{FF2B5EF4-FFF2-40B4-BE49-F238E27FC236}">
                    <a16:creationId xmlns:a16="http://schemas.microsoft.com/office/drawing/2014/main" id="{0323E593-BACC-4AE4-ACDF-399ED92F7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184" y="2522131"/>
                <a:ext cx="125095" cy="92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8" name="Rectangle 129">
                <a:extLst>
                  <a:ext uri="{FF2B5EF4-FFF2-40B4-BE49-F238E27FC236}">
                    <a16:creationId xmlns:a16="http://schemas.microsoft.com/office/drawing/2014/main" id="{399E0F1A-2810-4F39-A163-50C2220B6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7307" y="2529751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49" name="Freeform 130">
                <a:extLst>
                  <a:ext uri="{FF2B5EF4-FFF2-40B4-BE49-F238E27FC236}">
                    <a16:creationId xmlns:a16="http://schemas.microsoft.com/office/drawing/2014/main" id="{378ABBA2-F72F-44EC-A62F-5142031A2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979" y="1839736"/>
                <a:ext cx="694690" cy="301397"/>
              </a:xfrm>
              <a:custGeom>
                <a:avLst/>
                <a:gdLst>
                  <a:gd name="T0" fmla="*/ 182 w 1094"/>
                  <a:gd name="T1" fmla="*/ 365 h 365"/>
                  <a:gd name="T2" fmla="*/ 912 w 1094"/>
                  <a:gd name="T3" fmla="*/ 365 h 365"/>
                  <a:gd name="T4" fmla="*/ 955 w 1094"/>
                  <a:gd name="T5" fmla="*/ 359 h 365"/>
                  <a:gd name="T6" fmla="*/ 995 w 1094"/>
                  <a:gd name="T7" fmla="*/ 343 h 365"/>
                  <a:gd name="T8" fmla="*/ 1032 w 1094"/>
                  <a:gd name="T9" fmla="*/ 318 h 365"/>
                  <a:gd name="T10" fmla="*/ 1060 w 1094"/>
                  <a:gd name="T11" fmla="*/ 287 h 365"/>
                  <a:gd name="T12" fmla="*/ 1082 w 1094"/>
                  <a:gd name="T13" fmla="*/ 247 h 365"/>
                  <a:gd name="T14" fmla="*/ 1094 w 1094"/>
                  <a:gd name="T15" fmla="*/ 204 h 365"/>
                  <a:gd name="T16" fmla="*/ 1094 w 1094"/>
                  <a:gd name="T17" fmla="*/ 161 h 365"/>
                  <a:gd name="T18" fmla="*/ 1082 w 1094"/>
                  <a:gd name="T19" fmla="*/ 117 h 365"/>
                  <a:gd name="T20" fmla="*/ 1060 w 1094"/>
                  <a:gd name="T21" fmla="*/ 80 h 365"/>
                  <a:gd name="T22" fmla="*/ 1032 w 1094"/>
                  <a:gd name="T23" fmla="*/ 46 h 365"/>
                  <a:gd name="T24" fmla="*/ 995 w 1094"/>
                  <a:gd name="T25" fmla="*/ 21 h 365"/>
                  <a:gd name="T26" fmla="*/ 955 w 1094"/>
                  <a:gd name="T27" fmla="*/ 6 h 365"/>
                  <a:gd name="T28" fmla="*/ 912 w 1094"/>
                  <a:gd name="T29" fmla="*/ 0 h 365"/>
                  <a:gd name="T30" fmla="*/ 182 w 1094"/>
                  <a:gd name="T31" fmla="*/ 0 h 365"/>
                  <a:gd name="T32" fmla="*/ 139 w 1094"/>
                  <a:gd name="T33" fmla="*/ 6 h 365"/>
                  <a:gd name="T34" fmla="*/ 96 w 1094"/>
                  <a:gd name="T35" fmla="*/ 21 h 365"/>
                  <a:gd name="T36" fmla="*/ 62 w 1094"/>
                  <a:gd name="T37" fmla="*/ 46 h 365"/>
                  <a:gd name="T38" fmla="*/ 31 w 1094"/>
                  <a:gd name="T39" fmla="*/ 80 h 365"/>
                  <a:gd name="T40" fmla="*/ 9 w 1094"/>
                  <a:gd name="T41" fmla="*/ 117 h 365"/>
                  <a:gd name="T42" fmla="*/ 0 w 1094"/>
                  <a:gd name="T43" fmla="*/ 161 h 365"/>
                  <a:gd name="T44" fmla="*/ 0 w 1094"/>
                  <a:gd name="T45" fmla="*/ 204 h 365"/>
                  <a:gd name="T46" fmla="*/ 9 w 1094"/>
                  <a:gd name="T47" fmla="*/ 247 h 365"/>
                  <a:gd name="T48" fmla="*/ 31 w 1094"/>
                  <a:gd name="T49" fmla="*/ 287 h 365"/>
                  <a:gd name="T50" fmla="*/ 62 w 1094"/>
                  <a:gd name="T51" fmla="*/ 318 h 365"/>
                  <a:gd name="T52" fmla="*/ 96 w 1094"/>
                  <a:gd name="T53" fmla="*/ 343 h 365"/>
                  <a:gd name="T54" fmla="*/ 139 w 1094"/>
                  <a:gd name="T55" fmla="*/ 359 h 365"/>
                  <a:gd name="T56" fmla="*/ 182 w 1094"/>
                  <a:gd name="T57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94" h="365">
                    <a:moveTo>
                      <a:pt x="182" y="365"/>
                    </a:moveTo>
                    <a:lnTo>
                      <a:pt x="912" y="365"/>
                    </a:lnTo>
                    <a:lnTo>
                      <a:pt x="955" y="359"/>
                    </a:lnTo>
                    <a:lnTo>
                      <a:pt x="995" y="343"/>
                    </a:lnTo>
                    <a:lnTo>
                      <a:pt x="1032" y="318"/>
                    </a:lnTo>
                    <a:lnTo>
                      <a:pt x="1060" y="287"/>
                    </a:lnTo>
                    <a:lnTo>
                      <a:pt x="1082" y="247"/>
                    </a:lnTo>
                    <a:lnTo>
                      <a:pt x="1094" y="204"/>
                    </a:lnTo>
                    <a:lnTo>
                      <a:pt x="1094" y="161"/>
                    </a:lnTo>
                    <a:lnTo>
                      <a:pt x="1082" y="117"/>
                    </a:lnTo>
                    <a:lnTo>
                      <a:pt x="1060" y="80"/>
                    </a:lnTo>
                    <a:lnTo>
                      <a:pt x="1032" y="46"/>
                    </a:lnTo>
                    <a:lnTo>
                      <a:pt x="995" y="21"/>
                    </a:lnTo>
                    <a:lnTo>
                      <a:pt x="955" y="6"/>
                    </a:lnTo>
                    <a:lnTo>
                      <a:pt x="912" y="0"/>
                    </a:lnTo>
                    <a:lnTo>
                      <a:pt x="182" y="0"/>
                    </a:lnTo>
                    <a:lnTo>
                      <a:pt x="139" y="6"/>
                    </a:lnTo>
                    <a:lnTo>
                      <a:pt x="96" y="21"/>
                    </a:lnTo>
                    <a:lnTo>
                      <a:pt x="62" y="46"/>
                    </a:lnTo>
                    <a:lnTo>
                      <a:pt x="31" y="80"/>
                    </a:lnTo>
                    <a:lnTo>
                      <a:pt x="9" y="117"/>
                    </a:lnTo>
                    <a:lnTo>
                      <a:pt x="0" y="161"/>
                    </a:lnTo>
                    <a:lnTo>
                      <a:pt x="0" y="204"/>
                    </a:lnTo>
                    <a:lnTo>
                      <a:pt x="9" y="247"/>
                    </a:lnTo>
                    <a:lnTo>
                      <a:pt x="31" y="287"/>
                    </a:lnTo>
                    <a:lnTo>
                      <a:pt x="62" y="318"/>
                    </a:lnTo>
                    <a:lnTo>
                      <a:pt x="96" y="343"/>
                    </a:lnTo>
                    <a:lnTo>
                      <a:pt x="139" y="359"/>
                    </a:lnTo>
                    <a:lnTo>
                      <a:pt x="182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0" name="Rectangle 131">
                <a:extLst>
                  <a:ext uri="{FF2B5EF4-FFF2-40B4-BE49-F238E27FC236}">
                    <a16:creationId xmlns:a16="http://schemas.microsoft.com/office/drawing/2014/main" id="{2894BB19-8352-4846-A9BE-3AF28AABB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6794" y="1851583"/>
                <a:ext cx="356556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Mantém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51" name="Rectangle 132">
                <a:extLst>
                  <a:ext uri="{FF2B5EF4-FFF2-40B4-BE49-F238E27FC236}">
                    <a16:creationId xmlns:a16="http://schemas.microsoft.com/office/drawing/2014/main" id="{9373D262-44CE-4509-9542-D157B333F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148" y="1974977"/>
                <a:ext cx="43702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Indeferido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52" name="Line 133">
                <a:extLst>
                  <a:ext uri="{FF2B5EF4-FFF2-40B4-BE49-F238E27FC236}">
                    <a16:creationId xmlns:a16="http://schemas.microsoft.com/office/drawing/2014/main" id="{FBDCC568-0CBA-49E5-8918-D6A12D21FDF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091824" y="1142911"/>
                <a:ext cx="26162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3" name="Freeform 134">
                <a:extLst>
                  <a:ext uri="{FF2B5EF4-FFF2-40B4-BE49-F238E27FC236}">
                    <a16:creationId xmlns:a16="http://schemas.microsoft.com/office/drawing/2014/main" id="{932C7A63-ACA2-4D87-9450-945FA510E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094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4" name="Rectangle 135">
                <a:extLst>
                  <a:ext uri="{FF2B5EF4-FFF2-40B4-BE49-F238E27FC236}">
                    <a16:creationId xmlns:a16="http://schemas.microsoft.com/office/drawing/2014/main" id="{800840BE-25E7-4CC9-91B0-F9A1F4DA4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0724" y="1094016"/>
                <a:ext cx="125095" cy="94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5" name="Rectangle 136">
                <a:extLst>
                  <a:ext uri="{FF2B5EF4-FFF2-40B4-BE49-F238E27FC236}">
                    <a16:creationId xmlns:a16="http://schemas.microsoft.com/office/drawing/2014/main" id="{E6B56D93-40F3-4A17-B765-8B8676597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179" y="1069340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56" name="Line 137">
                <a:extLst>
                  <a:ext uri="{FF2B5EF4-FFF2-40B4-BE49-F238E27FC236}">
                    <a16:creationId xmlns:a16="http://schemas.microsoft.com/office/drawing/2014/main" id="{506B2DBD-4BBB-4916-B5C3-5DC7379F1A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112904" y="1142911"/>
                <a:ext cx="24384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7" name="Freeform 138">
                <a:extLst>
                  <a:ext uri="{FF2B5EF4-FFF2-40B4-BE49-F238E27FC236}">
                    <a16:creationId xmlns:a16="http://schemas.microsoft.com/office/drawing/2014/main" id="{65CC017C-1656-4C6B-B329-965CA09BB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394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8" name="Freeform 139">
                <a:extLst>
                  <a:ext uri="{FF2B5EF4-FFF2-40B4-BE49-F238E27FC236}">
                    <a16:creationId xmlns:a16="http://schemas.microsoft.com/office/drawing/2014/main" id="{E958486F-F196-4F8B-888D-57095D37A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074" y="1484775"/>
                <a:ext cx="35310" cy="269006"/>
              </a:xfrm>
              <a:custGeom>
                <a:avLst/>
                <a:gdLst>
                  <a:gd name="T0" fmla="*/ 0 w 37"/>
                  <a:gd name="T1" fmla="*/ 0 h 597"/>
                  <a:gd name="T2" fmla="*/ 0 w 37"/>
                  <a:gd name="T3" fmla="*/ 331 h 597"/>
                  <a:gd name="T4" fmla="*/ 37 w 37"/>
                  <a:gd name="T5" fmla="*/ 331 h 597"/>
                  <a:gd name="T6" fmla="*/ 37 w 37"/>
                  <a:gd name="T7" fmla="*/ 597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97">
                    <a:moveTo>
                      <a:pt x="0" y="0"/>
                    </a:moveTo>
                    <a:lnTo>
                      <a:pt x="0" y="331"/>
                    </a:lnTo>
                    <a:lnTo>
                      <a:pt x="37" y="331"/>
                    </a:lnTo>
                    <a:lnTo>
                      <a:pt x="37" y="597"/>
                    </a:lnTo>
                  </a:path>
                </a:pathLst>
              </a:cu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9" name="Freeform 140">
                <a:extLst>
                  <a:ext uri="{FF2B5EF4-FFF2-40B4-BE49-F238E27FC236}">
                    <a16:creationId xmlns:a16="http://schemas.microsoft.com/office/drawing/2014/main" id="{1D2C7A0B-2845-4BDD-BE54-B79A658D6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794" y="1748066"/>
                <a:ext cx="45085" cy="45085"/>
              </a:xfrm>
              <a:custGeom>
                <a:avLst/>
                <a:gdLst>
                  <a:gd name="T0" fmla="*/ 71 w 71"/>
                  <a:gd name="T1" fmla="*/ 0 h 71"/>
                  <a:gd name="T2" fmla="*/ 34 w 71"/>
                  <a:gd name="T3" fmla="*/ 71 h 71"/>
                  <a:gd name="T4" fmla="*/ 0 w 71"/>
                  <a:gd name="T5" fmla="*/ 0 h 71"/>
                  <a:gd name="T6" fmla="*/ 71 w 71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0"/>
                    </a:moveTo>
                    <a:lnTo>
                      <a:pt x="34" y="71"/>
                    </a:lnTo>
                    <a:lnTo>
                      <a:pt x="0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0" name="Rectangle 141">
                <a:extLst>
                  <a:ext uri="{FF2B5EF4-FFF2-40B4-BE49-F238E27FC236}">
                    <a16:creationId xmlns:a16="http://schemas.microsoft.com/office/drawing/2014/main" id="{154B4657-F801-42AB-B335-CD6199EB5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2184" y="1535976"/>
                <a:ext cx="131445" cy="92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1" name="Rectangle 142">
                <a:extLst>
                  <a:ext uri="{FF2B5EF4-FFF2-40B4-BE49-F238E27FC236}">
                    <a16:creationId xmlns:a16="http://schemas.microsoft.com/office/drawing/2014/main" id="{E41D52B3-114C-46B7-9EC1-BCE63EA86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7847" y="1543596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62" name="Freeform 143">
                <a:extLst>
                  <a:ext uri="{FF2B5EF4-FFF2-40B4-BE49-F238E27FC236}">
                    <a16:creationId xmlns:a16="http://schemas.microsoft.com/office/drawing/2014/main" id="{CA831424-FC84-44DE-B1D6-4602E339F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494" y="1415961"/>
                <a:ext cx="666115" cy="608965"/>
              </a:xfrm>
              <a:custGeom>
                <a:avLst/>
                <a:gdLst>
                  <a:gd name="T0" fmla="*/ 1049 w 1049"/>
                  <a:gd name="T1" fmla="*/ 959 h 959"/>
                  <a:gd name="T2" fmla="*/ 0 w 1049"/>
                  <a:gd name="T3" fmla="*/ 959 h 959"/>
                  <a:gd name="T4" fmla="*/ 0 w 1049"/>
                  <a:gd name="T5" fmla="*/ 0 h 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9" h="959">
                    <a:moveTo>
                      <a:pt x="1049" y="959"/>
                    </a:moveTo>
                    <a:lnTo>
                      <a:pt x="0" y="959"/>
                    </a:lnTo>
                    <a:lnTo>
                      <a:pt x="0" y="0"/>
                    </a:lnTo>
                  </a:path>
                </a:pathLst>
              </a:cu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3" name="Freeform 144">
                <a:extLst>
                  <a:ext uri="{FF2B5EF4-FFF2-40B4-BE49-F238E27FC236}">
                    <a16:creationId xmlns:a16="http://schemas.microsoft.com/office/drawing/2014/main" id="{165DC2F7-885F-4CEC-B877-5094197E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9999" y="1374686"/>
                <a:ext cx="45085" cy="45720"/>
              </a:xfrm>
              <a:custGeom>
                <a:avLst/>
                <a:gdLst>
                  <a:gd name="T0" fmla="*/ 0 w 71"/>
                  <a:gd name="T1" fmla="*/ 72 h 72"/>
                  <a:gd name="T2" fmla="*/ 37 w 71"/>
                  <a:gd name="T3" fmla="*/ 0 h 72"/>
                  <a:gd name="T4" fmla="*/ 71 w 71"/>
                  <a:gd name="T5" fmla="*/ 72 h 72"/>
                  <a:gd name="T6" fmla="*/ 0 w 7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72"/>
                    </a:moveTo>
                    <a:lnTo>
                      <a:pt x="37" y="0"/>
                    </a:lnTo>
                    <a:lnTo>
                      <a:pt x="71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64" name="Line 145">
                <a:extLst>
                  <a:ext uri="{FF2B5EF4-FFF2-40B4-BE49-F238E27FC236}">
                    <a16:creationId xmlns:a16="http://schemas.microsoft.com/office/drawing/2014/main" id="{070C96FB-0770-4214-8E97-292897E71E4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14299" y="1142911"/>
                <a:ext cx="26924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5" name="Freeform 146">
                <a:extLst>
                  <a:ext uri="{FF2B5EF4-FFF2-40B4-BE49-F238E27FC236}">
                    <a16:creationId xmlns:a16="http://schemas.microsoft.com/office/drawing/2014/main" id="{8E4778B0-5D1E-49DE-B231-E1EEDFB39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189" y="1121321"/>
                <a:ext cx="45720" cy="45720"/>
              </a:xfrm>
              <a:custGeom>
                <a:avLst/>
                <a:gdLst>
                  <a:gd name="T0" fmla="*/ 0 w 72"/>
                  <a:gd name="T1" fmla="*/ 0 h 72"/>
                  <a:gd name="T2" fmla="*/ 72 w 72"/>
                  <a:gd name="T3" fmla="*/ 34 h 72"/>
                  <a:gd name="T4" fmla="*/ 0 w 72"/>
                  <a:gd name="T5" fmla="*/ 72 h 72"/>
                  <a:gd name="T6" fmla="*/ 0 w 72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2">
                    <a:moveTo>
                      <a:pt x="0" y="0"/>
                    </a:moveTo>
                    <a:lnTo>
                      <a:pt x="72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6" name="Rectangle 147">
                <a:extLst>
                  <a:ext uri="{FF2B5EF4-FFF2-40B4-BE49-F238E27FC236}">
                    <a16:creationId xmlns:a16="http://schemas.microsoft.com/office/drawing/2014/main" id="{7F699A65-9026-42A8-B816-FC57EEB36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374" y="1094016"/>
                <a:ext cx="125730" cy="94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7" name="Rectangle 148">
                <a:extLst>
                  <a:ext uri="{FF2B5EF4-FFF2-40B4-BE49-F238E27FC236}">
                    <a16:creationId xmlns:a16="http://schemas.microsoft.com/office/drawing/2014/main" id="{3BBF0BEB-2E49-4F76-8255-5F7456F59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132" y="1101636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68" name="Rectangle 149">
                <a:extLst>
                  <a:ext uri="{FF2B5EF4-FFF2-40B4-BE49-F238E27FC236}">
                    <a16:creationId xmlns:a16="http://schemas.microsoft.com/office/drawing/2014/main" id="{FB0A11D0-9040-4F8D-B7C4-C587AD3E0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2219" y="2953931"/>
                <a:ext cx="718820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9" name="Rectangle 150">
                <a:extLst>
                  <a:ext uri="{FF2B5EF4-FFF2-40B4-BE49-F238E27FC236}">
                    <a16:creationId xmlns:a16="http://schemas.microsoft.com/office/drawing/2014/main" id="{2425C686-3505-40DB-A2D5-788DD69F6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2219" y="2953931"/>
                <a:ext cx="718820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0" name="Rectangle 151">
                <a:extLst>
                  <a:ext uri="{FF2B5EF4-FFF2-40B4-BE49-F238E27FC236}">
                    <a16:creationId xmlns:a16="http://schemas.microsoft.com/office/drawing/2014/main" id="{C89B7760-0CC0-4949-92F0-5F9069C4F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3639" y="2883446"/>
                <a:ext cx="718185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1" name="Rectangle 152">
                <a:extLst>
                  <a:ext uri="{FF2B5EF4-FFF2-40B4-BE49-F238E27FC236}">
                    <a16:creationId xmlns:a16="http://schemas.microsoft.com/office/drawing/2014/main" id="{E4DEB3B0-8410-4C10-A804-F439A0B2E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959" y="3023044"/>
                <a:ext cx="41721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Recursos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2" name="Freeform 153">
                <a:extLst>
                  <a:ext uri="{FF2B5EF4-FFF2-40B4-BE49-F238E27FC236}">
                    <a16:creationId xmlns:a16="http://schemas.microsoft.com/office/drawing/2014/main" id="{AA0638D0-480A-4BE1-A798-C13F340A5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914" y="2883446"/>
                <a:ext cx="718820" cy="463550"/>
              </a:xfrm>
              <a:custGeom>
                <a:avLst/>
                <a:gdLst>
                  <a:gd name="T0" fmla="*/ 0 w 1132"/>
                  <a:gd name="T1" fmla="*/ 365 h 730"/>
                  <a:gd name="T2" fmla="*/ 566 w 1132"/>
                  <a:gd name="T3" fmla="*/ 0 h 730"/>
                  <a:gd name="T4" fmla="*/ 1132 w 1132"/>
                  <a:gd name="T5" fmla="*/ 365 h 730"/>
                  <a:gd name="T6" fmla="*/ 566 w 1132"/>
                  <a:gd name="T7" fmla="*/ 730 h 730"/>
                  <a:gd name="T8" fmla="*/ 0 w 1132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2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2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3" name="Rectangle 154">
                <a:extLst>
                  <a:ext uri="{FF2B5EF4-FFF2-40B4-BE49-F238E27FC236}">
                    <a16:creationId xmlns:a16="http://schemas.microsoft.com/office/drawing/2014/main" id="{CC0A3463-37FC-4C8A-A7F4-D45007C5D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068" y="3039021"/>
                <a:ext cx="528644" cy="160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Concedido</a:t>
                </a:r>
                <a:r>
                  <a:rPr lang="pt-BR" sz="7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4" name="Freeform 155">
                <a:extLst>
                  <a:ext uri="{FF2B5EF4-FFF2-40B4-BE49-F238E27FC236}">
                    <a16:creationId xmlns:a16="http://schemas.microsoft.com/office/drawing/2014/main" id="{C3B6F616-11A4-4737-89C2-E698A1C94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639" y="1793151"/>
                <a:ext cx="718185" cy="463550"/>
              </a:xfrm>
              <a:custGeom>
                <a:avLst/>
                <a:gdLst>
                  <a:gd name="T0" fmla="*/ 0 w 1131"/>
                  <a:gd name="T1" fmla="*/ 365 h 730"/>
                  <a:gd name="T2" fmla="*/ 566 w 1131"/>
                  <a:gd name="T3" fmla="*/ 0 h 730"/>
                  <a:gd name="T4" fmla="*/ 1131 w 1131"/>
                  <a:gd name="T5" fmla="*/ 365 h 730"/>
                  <a:gd name="T6" fmla="*/ 566 w 1131"/>
                  <a:gd name="T7" fmla="*/ 730 h 730"/>
                  <a:gd name="T8" fmla="*/ 0 w 1131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1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1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5" name="Rectangle 156">
                <a:extLst>
                  <a:ext uri="{FF2B5EF4-FFF2-40B4-BE49-F238E27FC236}">
                    <a16:creationId xmlns:a16="http://schemas.microsoft.com/office/drawing/2014/main" id="{277D2AC3-0D3A-472B-9A42-E7AAF70E6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959" y="1926501"/>
                <a:ext cx="454660" cy="15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Entrou</a:t>
                </a:r>
                <a:r>
                  <a:rPr lang="en-US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com</a:t>
                </a:r>
                <a:endParaRPr lang="pt-BR" sz="1200" kern="1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6" name="Rectangle 157">
                <a:extLst>
                  <a:ext uri="{FF2B5EF4-FFF2-40B4-BE49-F238E27FC236}">
                    <a16:creationId xmlns:a16="http://schemas.microsoft.com/office/drawing/2014/main" id="{9513D217-E880-4D9E-9D54-3A9762945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6359" y="2024926"/>
                <a:ext cx="405765" cy="15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Recurso</a:t>
                </a:r>
                <a:r>
                  <a:rPr lang="en-US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7" name="Freeform 158">
                <a:extLst>
                  <a:ext uri="{FF2B5EF4-FFF2-40B4-BE49-F238E27FC236}">
                    <a16:creationId xmlns:a16="http://schemas.microsoft.com/office/drawing/2014/main" id="{A9512196-115D-4575-B1A3-FBEE36C8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654" y="1182281"/>
                <a:ext cx="302260" cy="1932940"/>
              </a:xfrm>
              <a:custGeom>
                <a:avLst/>
                <a:gdLst>
                  <a:gd name="T0" fmla="*/ 476 w 476"/>
                  <a:gd name="T1" fmla="*/ 3044 h 3044"/>
                  <a:gd name="T2" fmla="*/ 0 w 476"/>
                  <a:gd name="T3" fmla="*/ 3044 h 3044"/>
                  <a:gd name="T4" fmla="*/ 0 w 476"/>
                  <a:gd name="T5" fmla="*/ 0 h 3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" h="3044">
                    <a:moveTo>
                      <a:pt x="476" y="3044"/>
                    </a:moveTo>
                    <a:lnTo>
                      <a:pt x="0" y="3044"/>
                    </a:lnTo>
                    <a:lnTo>
                      <a:pt x="0" y="0"/>
                    </a:lnTo>
                  </a:path>
                </a:pathLst>
              </a:cu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8" name="Freeform 159">
                <a:extLst>
                  <a:ext uri="{FF2B5EF4-FFF2-40B4-BE49-F238E27FC236}">
                    <a16:creationId xmlns:a16="http://schemas.microsoft.com/office/drawing/2014/main" id="{954541CD-E385-4018-8426-7628737A8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64" y="1142911"/>
                <a:ext cx="45085" cy="45720"/>
              </a:xfrm>
              <a:custGeom>
                <a:avLst/>
                <a:gdLst>
                  <a:gd name="T0" fmla="*/ 0 w 71"/>
                  <a:gd name="T1" fmla="*/ 72 h 72"/>
                  <a:gd name="T2" fmla="*/ 34 w 71"/>
                  <a:gd name="T3" fmla="*/ 0 h 72"/>
                  <a:gd name="T4" fmla="*/ 71 w 71"/>
                  <a:gd name="T5" fmla="*/ 72 h 72"/>
                  <a:gd name="T6" fmla="*/ 0 w 7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72"/>
                    </a:moveTo>
                    <a:lnTo>
                      <a:pt x="34" y="0"/>
                    </a:lnTo>
                    <a:lnTo>
                      <a:pt x="71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9" name="Rectangle 160">
                <a:extLst>
                  <a:ext uri="{FF2B5EF4-FFF2-40B4-BE49-F238E27FC236}">
                    <a16:creationId xmlns:a16="http://schemas.microsoft.com/office/drawing/2014/main" id="{3A304E7E-724E-46E2-8F21-6E0F1AAD3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7919" y="3066326"/>
                <a:ext cx="125730" cy="939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0" name="Rectangle 161">
                <a:extLst>
                  <a:ext uri="{FF2B5EF4-FFF2-40B4-BE49-F238E27FC236}">
                    <a16:creationId xmlns:a16="http://schemas.microsoft.com/office/drawing/2014/main" id="{94468CAE-81E5-486C-9B1B-B95B98CC5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5042" y="3073946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81" name="Line 162">
                <a:extLst>
                  <a:ext uri="{FF2B5EF4-FFF2-40B4-BE49-F238E27FC236}">
                    <a16:creationId xmlns:a16="http://schemas.microsoft.com/office/drawing/2014/main" id="{3F195F23-777E-4759-90F8-A895CCD6D5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631324" y="2180501"/>
                <a:ext cx="0" cy="702945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" name="Freeform 163">
                <a:extLst>
                  <a:ext uri="{FF2B5EF4-FFF2-40B4-BE49-F238E27FC236}">
                    <a16:creationId xmlns:a16="http://schemas.microsoft.com/office/drawing/2014/main" id="{EBBC45BD-FFCD-4DE7-9B55-019D7EFEF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829" y="2141131"/>
                <a:ext cx="45085" cy="45085"/>
              </a:xfrm>
              <a:custGeom>
                <a:avLst/>
                <a:gdLst>
                  <a:gd name="T0" fmla="*/ 0 w 71"/>
                  <a:gd name="T1" fmla="*/ 71 h 71"/>
                  <a:gd name="T2" fmla="*/ 37 w 71"/>
                  <a:gd name="T3" fmla="*/ 0 h 71"/>
                  <a:gd name="T4" fmla="*/ 71 w 71"/>
                  <a:gd name="T5" fmla="*/ 71 h 71"/>
                  <a:gd name="T6" fmla="*/ 0 w 7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0" y="71"/>
                    </a:moveTo>
                    <a:lnTo>
                      <a:pt x="37" y="0"/>
                    </a:lnTo>
                    <a:lnTo>
                      <a:pt x="71" y="7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3" name="Rectangle 164">
                <a:extLst>
                  <a:ext uri="{FF2B5EF4-FFF2-40B4-BE49-F238E27FC236}">
                    <a16:creationId xmlns:a16="http://schemas.microsoft.com/office/drawing/2014/main" id="{6ABAE1C3-F94E-4849-8B95-D579FA8A4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554" y="2463076"/>
                <a:ext cx="129540" cy="94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4" name="Rectangle 165">
                <a:extLst>
                  <a:ext uri="{FF2B5EF4-FFF2-40B4-BE49-F238E27FC236}">
                    <a16:creationId xmlns:a16="http://schemas.microsoft.com/office/drawing/2014/main" id="{1E8E2E71-EEF8-433E-A9E4-9BA30006A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2218" y="2470696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85" name="Line 166">
                <a:extLst>
                  <a:ext uri="{FF2B5EF4-FFF2-40B4-BE49-F238E27FC236}">
                    <a16:creationId xmlns:a16="http://schemas.microsoft.com/office/drawing/2014/main" id="{3C1D999A-3673-45EC-AC9D-3FE6349011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030104" y="3115221"/>
                <a:ext cx="343535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6" name="Freeform 167">
                <a:extLst>
                  <a:ext uri="{FF2B5EF4-FFF2-40B4-BE49-F238E27FC236}">
                    <a16:creationId xmlns:a16="http://schemas.microsoft.com/office/drawing/2014/main" id="{6C720BB6-A25A-45B6-9AED-7ADD33C37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734" y="3093631"/>
                <a:ext cx="45085" cy="45085"/>
              </a:xfrm>
              <a:custGeom>
                <a:avLst/>
                <a:gdLst>
                  <a:gd name="T0" fmla="*/ 71 w 71"/>
                  <a:gd name="T1" fmla="*/ 71 h 71"/>
                  <a:gd name="T2" fmla="*/ 0 w 71"/>
                  <a:gd name="T3" fmla="*/ 34 h 71"/>
                  <a:gd name="T4" fmla="*/ 71 w 71"/>
                  <a:gd name="T5" fmla="*/ 0 h 71"/>
                  <a:gd name="T6" fmla="*/ 71 w 7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71"/>
                    </a:moveTo>
                    <a:lnTo>
                      <a:pt x="0" y="34"/>
                    </a:lnTo>
                    <a:lnTo>
                      <a:pt x="71" y="0"/>
                    </a:lnTo>
                    <a:lnTo>
                      <a:pt x="71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87" name="Line 168">
                <a:extLst>
                  <a:ext uri="{FF2B5EF4-FFF2-40B4-BE49-F238E27FC236}">
                    <a16:creationId xmlns:a16="http://schemas.microsoft.com/office/drawing/2014/main" id="{6966EDC1-ECDA-4C50-BB8C-71607CE524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018039" y="2024926"/>
                <a:ext cx="35560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8" name="Freeform 169">
                <a:extLst>
                  <a:ext uri="{FF2B5EF4-FFF2-40B4-BE49-F238E27FC236}">
                    <a16:creationId xmlns:a16="http://schemas.microsoft.com/office/drawing/2014/main" id="{97081D7F-4D0B-4EE5-B5BE-65B18FE77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669" y="2003336"/>
                <a:ext cx="45085" cy="45085"/>
              </a:xfrm>
              <a:custGeom>
                <a:avLst/>
                <a:gdLst>
                  <a:gd name="T0" fmla="*/ 71 w 71"/>
                  <a:gd name="T1" fmla="*/ 71 h 71"/>
                  <a:gd name="T2" fmla="*/ 0 w 71"/>
                  <a:gd name="T3" fmla="*/ 34 h 71"/>
                  <a:gd name="T4" fmla="*/ 71 w 71"/>
                  <a:gd name="T5" fmla="*/ 0 h 71"/>
                  <a:gd name="T6" fmla="*/ 71 w 7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71"/>
                    </a:moveTo>
                    <a:lnTo>
                      <a:pt x="0" y="34"/>
                    </a:lnTo>
                    <a:lnTo>
                      <a:pt x="71" y="0"/>
                    </a:lnTo>
                    <a:lnTo>
                      <a:pt x="71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9" name="Rectangle 170">
                <a:extLst>
                  <a:ext uri="{FF2B5EF4-FFF2-40B4-BE49-F238E27FC236}">
                    <a16:creationId xmlns:a16="http://schemas.microsoft.com/office/drawing/2014/main" id="{16D344E3-480A-408E-BA51-C831D09E0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114" y="1976031"/>
                <a:ext cx="132080" cy="939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90" name="Rectangle 171">
                <a:extLst>
                  <a:ext uri="{FF2B5EF4-FFF2-40B4-BE49-F238E27FC236}">
                    <a16:creationId xmlns:a16="http://schemas.microsoft.com/office/drawing/2014/main" id="{FB239F90-09EC-43B3-BD08-6FB54884D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8317" y="1983651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grpSp>
            <p:nvGrpSpPr>
              <p:cNvPr id="91" name="Agrupar 90">
                <a:extLst>
                  <a:ext uri="{FF2B5EF4-FFF2-40B4-BE49-F238E27FC236}">
                    <a16:creationId xmlns:a16="http://schemas.microsoft.com/office/drawing/2014/main" id="{51B322C2-AC8C-4B5C-98DF-D4386D3A7629}"/>
                  </a:ext>
                </a:extLst>
              </p:cNvPr>
              <p:cNvGrpSpPr/>
              <p:nvPr/>
            </p:nvGrpSpPr>
            <p:grpSpPr>
              <a:xfrm>
                <a:off x="5422909" y="2141131"/>
                <a:ext cx="787400" cy="534670"/>
                <a:chOff x="4446914" y="2722156"/>
                <a:chExt cx="787400" cy="534670"/>
              </a:xfrm>
            </p:grpSpPr>
            <p:sp>
              <p:nvSpPr>
                <p:cNvPr id="97" name="Rectangle 172">
                  <a:extLst>
                    <a:ext uri="{FF2B5EF4-FFF2-40B4-BE49-F238E27FC236}">
                      <a16:creationId xmlns:a16="http://schemas.microsoft.com/office/drawing/2014/main" id="{8FC257C5-2D63-45CE-88F8-81FF45FEC0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15494" y="2793276"/>
                  <a:ext cx="718820" cy="46355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98" name="Rectangle 173">
                  <a:extLst>
                    <a:ext uri="{FF2B5EF4-FFF2-40B4-BE49-F238E27FC236}">
                      <a16:creationId xmlns:a16="http://schemas.microsoft.com/office/drawing/2014/main" id="{173D433D-E3AC-4DA1-9AF0-BA6325D5B9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15494" y="2793276"/>
                  <a:ext cx="718820" cy="463550"/>
                </a:xfrm>
                <a:prstGeom prst="rect">
                  <a:avLst/>
                </a:prstGeom>
                <a:noFill/>
                <a:ln w="190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99" name="Rectangle 174">
                  <a:extLst>
                    <a:ext uri="{FF2B5EF4-FFF2-40B4-BE49-F238E27FC236}">
                      <a16:creationId xmlns:a16="http://schemas.microsoft.com/office/drawing/2014/main" id="{0C1BC62D-F516-48E6-939F-183EDE0F6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6914" y="2722156"/>
                  <a:ext cx="718185" cy="465455"/>
                </a:xfrm>
                <a:prstGeom prst="rect">
                  <a:avLst/>
                </a:prstGeom>
                <a:solidFill>
                  <a:srgbClr val="FFFFFF"/>
                </a:solidFill>
                <a:ln w="190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100" name="Rectangle 175">
                  <a:extLst>
                    <a:ext uri="{FF2B5EF4-FFF2-40B4-BE49-F238E27FC236}">
                      <a16:creationId xmlns:a16="http://schemas.microsoft.com/office/drawing/2014/main" id="{ADBF7C71-C7CF-4595-8822-950308DEE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91476" y="2758986"/>
                  <a:ext cx="635115" cy="141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none" lIns="0" tIns="0" rIns="0" bIns="0" anchor="t" anchorCtr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  <a:spcBef>
                      <a:spcPts val="500"/>
                    </a:spcBef>
                    <a:spcAft>
                      <a:spcPts val="0"/>
                    </a:spcAft>
                  </a:pPr>
                  <a:r>
                    <a:rPr lang="pt-BR" sz="1000" i="1" kern="15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SimSun" panose="02010600030101010101" pitchFamily="2" charset="-122"/>
                      <a:cs typeface="Mangal" panose="02040503050203030202" pitchFamily="18" charset="0"/>
                    </a:rPr>
                    <a:t>Compensação</a:t>
                  </a:r>
                  <a:endParaRPr lang="pt-BR" sz="1000" kern="15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endParaRPr>
                </a:p>
              </p:txBody>
            </p:sp>
            <p:sp>
              <p:nvSpPr>
                <p:cNvPr id="101" name="Rectangle 176">
                  <a:extLst>
                    <a:ext uri="{FF2B5EF4-FFF2-40B4-BE49-F238E27FC236}">
                      <a16:creationId xmlns:a16="http://schemas.microsoft.com/office/drawing/2014/main" id="{17134964-303D-4813-8594-ECF39DA70F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653" y="2953829"/>
                  <a:ext cx="625210" cy="141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none" lIns="0" tIns="0" rIns="0" bIns="0" anchor="t" anchorCtr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  <a:spcBef>
                      <a:spcPts val="500"/>
                    </a:spcBef>
                    <a:spcAft>
                      <a:spcPts val="0"/>
                    </a:spcAft>
                  </a:pPr>
                  <a:r>
                    <a:rPr lang="pt-BR" sz="1000" i="1" kern="15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SimSun" panose="02010600030101010101" pitchFamily="2" charset="-122"/>
                      <a:cs typeface="Mangal" panose="02040503050203030202" pitchFamily="18" charset="0"/>
                    </a:rPr>
                    <a:t>Previdenciária</a:t>
                  </a:r>
                  <a:endParaRPr lang="pt-BR" sz="1000" kern="15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endParaRPr>
                </a:p>
              </p:txBody>
            </p:sp>
          </p:grpSp>
          <p:sp>
            <p:nvSpPr>
              <p:cNvPr id="92" name="Texto Explicativo: Linha com Ênfase 91">
                <a:extLst>
                  <a:ext uri="{FF2B5EF4-FFF2-40B4-BE49-F238E27FC236}">
                    <a16:creationId xmlns:a16="http://schemas.microsoft.com/office/drawing/2014/main" id="{BA36C49D-082B-44DF-A902-7A2911456AC0}"/>
                  </a:ext>
                </a:extLst>
              </p:cNvPr>
              <p:cNvSpPr/>
              <p:nvPr/>
            </p:nvSpPr>
            <p:spPr>
              <a:xfrm rot="10800000" flipV="1">
                <a:off x="111769" y="3347410"/>
                <a:ext cx="914488" cy="621030"/>
              </a:xfrm>
              <a:prstGeom prst="accentCallout1">
                <a:avLst>
                  <a:gd name="adj1" fmla="val 18750"/>
                  <a:gd name="adj2" fmla="val 4709"/>
                  <a:gd name="adj3" fmla="val -20448"/>
                  <a:gd name="adj4" fmla="val -36007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documental  </a:t>
                </a:r>
                <a:endParaRPr lang="pt-BR" sz="1400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3" name="Texto Explicativo: Linha com Ênfase 92">
                <a:extLst>
                  <a:ext uri="{FF2B5EF4-FFF2-40B4-BE49-F238E27FC236}">
                    <a16:creationId xmlns:a16="http://schemas.microsoft.com/office/drawing/2014/main" id="{38136AC4-894B-4357-8989-95B0F565987F}"/>
                  </a:ext>
                </a:extLst>
              </p:cNvPr>
              <p:cNvSpPr/>
              <p:nvPr/>
            </p:nvSpPr>
            <p:spPr>
              <a:xfrm rot="3894805" flipV="1">
                <a:off x="3074022" y="2132876"/>
                <a:ext cx="812789" cy="621030"/>
              </a:xfrm>
              <a:prstGeom prst="accentCallout1">
                <a:avLst>
                  <a:gd name="adj1" fmla="val 35842"/>
                  <a:gd name="adj2" fmla="val 3682"/>
                  <a:gd name="adj3" fmla="val 8362"/>
                  <a:gd name="adj4" fmla="val -12688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documental </a:t>
                </a:r>
                <a:endParaRPr lang="pt-BR" sz="1400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4" name="Texto Explicativo: Linha com Ênfase 93">
                <a:extLst>
                  <a:ext uri="{FF2B5EF4-FFF2-40B4-BE49-F238E27FC236}">
                    <a16:creationId xmlns:a16="http://schemas.microsoft.com/office/drawing/2014/main" id="{26A574CE-14CB-4985-BC3A-CC827F47FD1E}"/>
                  </a:ext>
                </a:extLst>
              </p:cNvPr>
              <p:cNvSpPr/>
              <p:nvPr/>
            </p:nvSpPr>
            <p:spPr>
              <a:xfrm rot="10400371" flipV="1">
                <a:off x="1430995" y="3455040"/>
                <a:ext cx="732790" cy="553157"/>
              </a:xfrm>
              <a:prstGeom prst="accentCallout1">
                <a:avLst>
                  <a:gd name="adj1" fmla="val 21853"/>
                  <a:gd name="adj2" fmla="val 13475"/>
                  <a:gd name="adj3" fmla="val -11578"/>
                  <a:gd name="adj4" fmla="val -36792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Servidor</a:t>
                </a:r>
                <a:endParaRPr lang="pt-BR" sz="1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5" name="Texto Explicativo: Linha com Ênfase 94">
                <a:extLst>
                  <a:ext uri="{FF2B5EF4-FFF2-40B4-BE49-F238E27FC236}">
                    <a16:creationId xmlns:a16="http://schemas.microsoft.com/office/drawing/2014/main" id="{3966F695-9C25-4F5C-A35F-6D57E0D571EE}"/>
                  </a:ext>
                </a:extLst>
              </p:cNvPr>
              <p:cNvSpPr/>
              <p:nvPr/>
            </p:nvSpPr>
            <p:spPr>
              <a:xfrm rot="5400000" flipV="1">
                <a:off x="4304399" y="2548624"/>
                <a:ext cx="903288" cy="621030"/>
              </a:xfrm>
              <a:prstGeom prst="accentCallout1">
                <a:avLst>
                  <a:gd name="adj1" fmla="val 34358"/>
                  <a:gd name="adj2" fmla="val 13062"/>
                  <a:gd name="adj3" fmla="val 37741"/>
                  <a:gd name="adj4" fmla="val -31244"/>
                </a:avLst>
              </a:prstGeom>
              <a:ln>
                <a:prstDash val="sysDot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identificação pessoa</a:t>
                </a:r>
                <a:endParaRPr lang="pt-BR" sz="1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6" name="Texto Explicativo: Linha com Ênfase 95">
                <a:extLst>
                  <a:ext uri="{FF2B5EF4-FFF2-40B4-BE49-F238E27FC236}">
                    <a16:creationId xmlns:a16="http://schemas.microsoft.com/office/drawing/2014/main" id="{E136BDC7-718D-45E6-9582-2671866AC329}"/>
                  </a:ext>
                </a:extLst>
              </p:cNvPr>
              <p:cNvSpPr/>
              <p:nvPr/>
            </p:nvSpPr>
            <p:spPr>
              <a:xfrm rot="5400000" flipV="1">
                <a:off x="5394652" y="2833032"/>
                <a:ext cx="774065" cy="621030"/>
              </a:xfrm>
              <a:prstGeom prst="accentCallout1">
                <a:avLst>
                  <a:gd name="adj1" fmla="val 28784"/>
                  <a:gd name="adj2" fmla="val 12607"/>
                  <a:gd name="adj3" fmla="val 37741"/>
                  <a:gd name="adj4" fmla="val -31244"/>
                </a:avLst>
              </a:prstGeom>
              <a:ln>
                <a:prstDash val="sysDot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Financeiro</a:t>
                </a:r>
                <a:endParaRPr lang="pt-BR" sz="140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8" name="Texto Explicativo: Linha com Ênfase 7">
              <a:extLst>
                <a:ext uri="{FF2B5EF4-FFF2-40B4-BE49-F238E27FC236}">
                  <a16:creationId xmlns:a16="http://schemas.microsoft.com/office/drawing/2014/main" id="{D6D42786-01CA-4A01-9CD1-1FC357979117}"/>
                </a:ext>
              </a:extLst>
            </p:cNvPr>
            <p:cNvSpPr/>
            <p:nvPr/>
          </p:nvSpPr>
          <p:spPr>
            <a:xfrm rot="16200000" flipV="1">
              <a:off x="2349374" y="735858"/>
              <a:ext cx="947708" cy="621030"/>
            </a:xfrm>
            <a:prstGeom prst="accentCallout1">
              <a:avLst>
                <a:gd name="adj1" fmla="val 28136"/>
                <a:gd name="adj2" fmla="val 12531"/>
                <a:gd name="adj3" fmla="val 37741"/>
                <a:gd name="adj4" fmla="val -3124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200" b="1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documental </a:t>
              </a:r>
              <a:endParaRPr lang="pt-BR" sz="12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Texto Explicativo: Linha com Ênfase 6">
              <a:extLst>
                <a:ext uri="{FF2B5EF4-FFF2-40B4-BE49-F238E27FC236}">
                  <a16:creationId xmlns:a16="http://schemas.microsoft.com/office/drawing/2014/main" id="{54F923E5-FD85-4129-A06B-186B0972D13B}"/>
                </a:ext>
              </a:extLst>
            </p:cNvPr>
            <p:cNvSpPr/>
            <p:nvPr/>
          </p:nvSpPr>
          <p:spPr>
            <a:xfrm rot="16200000" flipV="1">
              <a:off x="5837293" y="757221"/>
              <a:ext cx="1068970" cy="621654"/>
            </a:xfrm>
            <a:prstGeom prst="accentCallout1">
              <a:avLst>
                <a:gd name="adj1" fmla="val -10619"/>
                <a:gd name="adj2" fmla="val 15260"/>
                <a:gd name="adj3" fmla="val 132270"/>
                <a:gd name="adj4" fmla="val -22726"/>
              </a:avLst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200" b="1" kern="15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identificação pessoa</a:t>
              </a:r>
              <a:endParaRPr lang="pt-BR" sz="12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endParaRPr>
            </a:p>
          </p:txBody>
        </p:sp>
        <p:sp>
          <p:nvSpPr>
            <p:cNvPr id="102" name="Texto Explicativo: Linha com Ênfase 101">
              <a:extLst>
                <a:ext uri="{FF2B5EF4-FFF2-40B4-BE49-F238E27FC236}">
                  <a16:creationId xmlns:a16="http://schemas.microsoft.com/office/drawing/2014/main" id="{06B941A4-1F54-441B-88F8-E261DEB2D40A}"/>
                </a:ext>
              </a:extLst>
            </p:cNvPr>
            <p:cNvSpPr/>
            <p:nvPr/>
          </p:nvSpPr>
          <p:spPr>
            <a:xfrm rot="10633907" flipV="1">
              <a:off x="4659995" y="2426094"/>
              <a:ext cx="1028767" cy="226219"/>
            </a:xfrm>
            <a:prstGeom prst="accentCallout1">
              <a:avLst>
                <a:gd name="adj1" fmla="val -8376"/>
                <a:gd name="adj2" fmla="val 50331"/>
                <a:gd name="adj3" fmla="val -153878"/>
                <a:gd name="adj4" fmla="val 29737"/>
              </a:avLst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400" b="1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Financeiro</a:t>
              </a:r>
              <a:endParaRPr lang="pt-BR" sz="1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44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8114817-BD3C-49CB-A9AC-8DDF35CA1BA3}"/>
              </a:ext>
            </a:extLst>
          </p:cNvPr>
          <p:cNvSpPr/>
          <p:nvPr/>
        </p:nvSpPr>
        <p:spPr>
          <a:xfrm>
            <a:off x="2327639" y="188640"/>
            <a:ext cx="4500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em Números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4F5FE563-1857-48EE-B9AA-ADAC5E748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62" y="1026968"/>
            <a:ext cx="7925075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66344F0C-3529-4057-ABC4-85F8D094E749}"/>
              </a:ext>
            </a:extLst>
          </p:cNvPr>
          <p:cNvGrpSpPr/>
          <p:nvPr/>
        </p:nvGrpSpPr>
        <p:grpSpPr>
          <a:xfrm>
            <a:off x="539552" y="1412776"/>
            <a:ext cx="8208912" cy="4248472"/>
            <a:chOff x="1357290" y="1928802"/>
            <a:chExt cx="7000924" cy="3286148"/>
          </a:xfrm>
        </p:grpSpPr>
        <p:sp>
          <p:nvSpPr>
            <p:cNvPr id="14" name="Retângulo de cantos arredondados 8">
              <a:extLst>
                <a:ext uri="{FF2B5EF4-FFF2-40B4-BE49-F238E27FC236}">
                  <a16:creationId xmlns:a16="http://schemas.microsoft.com/office/drawing/2014/main" id="{1D0001C4-7F7E-49FE-A7FC-C5CEAADCFF8D}"/>
                </a:ext>
              </a:extLst>
            </p:cNvPr>
            <p:cNvSpPr/>
            <p:nvPr/>
          </p:nvSpPr>
          <p:spPr>
            <a:xfrm>
              <a:off x="135729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Extrato  Previdenciário (CNIS)</a:t>
              </a:r>
            </a:p>
            <a:p>
              <a:pPr algn="ctr"/>
              <a:endParaRPr lang="pt-BR" sz="1600" dirty="0"/>
            </a:p>
          </p:txBody>
        </p:sp>
        <p:sp>
          <p:nvSpPr>
            <p:cNvPr id="15" name="Retângulo de cantos arredondados 9">
              <a:extLst>
                <a:ext uri="{FF2B5EF4-FFF2-40B4-BE49-F238E27FC236}">
                  <a16:creationId xmlns:a16="http://schemas.microsoft.com/office/drawing/2014/main" id="{75A22E7B-CEDE-4193-ABD2-9C931031CA2A}"/>
                </a:ext>
              </a:extLst>
            </p:cNvPr>
            <p:cNvSpPr/>
            <p:nvPr/>
          </p:nvSpPr>
          <p:spPr>
            <a:xfrm>
              <a:off x="135729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Extrato Empréstimos Consignados</a:t>
              </a:r>
            </a:p>
            <a:p>
              <a:pPr algn="ctr"/>
              <a:endParaRPr lang="pt-BR" sz="1600" dirty="0"/>
            </a:p>
          </p:txBody>
        </p:sp>
        <p:sp>
          <p:nvSpPr>
            <p:cNvPr id="16" name="Retângulo de cantos arredondados 10">
              <a:extLst>
                <a:ext uri="{FF2B5EF4-FFF2-40B4-BE49-F238E27FC236}">
                  <a16:creationId xmlns:a16="http://schemas.microsoft.com/office/drawing/2014/main" id="{0EAB96E4-EC97-40D7-A4C7-D4BE3E805318}"/>
                </a:ext>
              </a:extLst>
            </p:cNvPr>
            <p:cNvSpPr/>
            <p:nvPr/>
          </p:nvSpPr>
          <p:spPr>
            <a:xfrm>
              <a:off x="314324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Extrato do Imposto de Renda</a:t>
              </a:r>
            </a:p>
            <a:p>
              <a:pPr algn="ctr"/>
              <a:endParaRPr lang="pt-BR" dirty="0"/>
            </a:p>
          </p:txBody>
        </p:sp>
        <p:sp>
          <p:nvSpPr>
            <p:cNvPr id="17" name="Retângulo de cantos arredondados 11">
              <a:extLst>
                <a:ext uri="{FF2B5EF4-FFF2-40B4-BE49-F238E27FC236}">
                  <a16:creationId xmlns:a16="http://schemas.microsoft.com/office/drawing/2014/main" id="{4F395EEB-EF92-43E8-842A-D98CA211BE6B}"/>
                </a:ext>
              </a:extLst>
            </p:cNvPr>
            <p:cNvSpPr/>
            <p:nvPr/>
          </p:nvSpPr>
          <p:spPr>
            <a:xfrm>
              <a:off x="314324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Histórico de Créditos</a:t>
              </a:r>
            </a:p>
            <a:p>
              <a:pPr algn="ctr"/>
              <a:endParaRPr lang="pt-BR" dirty="0"/>
            </a:p>
          </p:txBody>
        </p:sp>
        <p:sp>
          <p:nvSpPr>
            <p:cNvPr id="18" name="Retângulo de cantos arredondados 12">
              <a:extLst>
                <a:ext uri="{FF2B5EF4-FFF2-40B4-BE49-F238E27FC236}">
                  <a16:creationId xmlns:a16="http://schemas.microsoft.com/office/drawing/2014/main" id="{0044FEAB-A3CD-4256-B104-CA5E8455BF58}"/>
                </a:ext>
              </a:extLst>
            </p:cNvPr>
            <p:cNvSpPr/>
            <p:nvPr/>
          </p:nvSpPr>
          <p:spPr>
            <a:xfrm>
              <a:off x="135729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Carta de Concessão</a:t>
              </a:r>
            </a:p>
            <a:p>
              <a:pPr algn="ctr"/>
              <a:endParaRPr lang="pt-BR" dirty="0"/>
            </a:p>
          </p:txBody>
        </p:sp>
        <p:sp>
          <p:nvSpPr>
            <p:cNvPr id="19" name="Retângulo de cantos arredondados 13">
              <a:extLst>
                <a:ext uri="{FF2B5EF4-FFF2-40B4-BE49-F238E27FC236}">
                  <a16:creationId xmlns:a16="http://schemas.microsoft.com/office/drawing/2014/main" id="{B6C83F50-15FF-45CE-845D-DB5EE434B811}"/>
                </a:ext>
              </a:extLst>
            </p:cNvPr>
            <p:cNvSpPr/>
            <p:nvPr/>
          </p:nvSpPr>
          <p:spPr>
            <a:xfrm>
              <a:off x="135729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Agende seu Atendimento</a:t>
              </a:r>
            </a:p>
            <a:p>
              <a:pPr algn="ctr"/>
              <a:endParaRPr lang="pt-BR" dirty="0"/>
            </a:p>
          </p:txBody>
        </p:sp>
        <p:sp>
          <p:nvSpPr>
            <p:cNvPr id="20" name="Retângulo de cantos arredondados 14">
              <a:extLst>
                <a:ext uri="{FF2B5EF4-FFF2-40B4-BE49-F238E27FC236}">
                  <a16:creationId xmlns:a16="http://schemas.microsoft.com/office/drawing/2014/main" id="{DB44BED8-F8BF-4ECA-8FB2-EDB7523042E6}"/>
                </a:ext>
              </a:extLst>
            </p:cNvPr>
            <p:cNvSpPr/>
            <p:nvPr/>
          </p:nvSpPr>
          <p:spPr>
            <a:xfrm>
              <a:off x="314324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Resultado de Perícia Médica</a:t>
              </a:r>
            </a:p>
          </p:txBody>
        </p:sp>
        <p:sp>
          <p:nvSpPr>
            <p:cNvPr id="21" name="Retângulo de cantos arredondados 15">
              <a:extLst>
                <a:ext uri="{FF2B5EF4-FFF2-40B4-BE49-F238E27FC236}">
                  <a16:creationId xmlns:a16="http://schemas.microsoft.com/office/drawing/2014/main" id="{11D4AE22-C932-42FA-A8C7-F91CBC4A3EDE}"/>
                </a:ext>
              </a:extLst>
            </p:cNvPr>
            <p:cNvSpPr/>
            <p:nvPr/>
          </p:nvSpPr>
          <p:spPr>
            <a:xfrm>
              <a:off x="314324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Agende sua Perícia</a:t>
              </a:r>
            </a:p>
          </p:txBody>
        </p:sp>
        <p:sp>
          <p:nvSpPr>
            <p:cNvPr id="22" name="Retângulo de cantos arredondados 16">
              <a:extLst>
                <a:ext uri="{FF2B5EF4-FFF2-40B4-BE49-F238E27FC236}">
                  <a16:creationId xmlns:a16="http://schemas.microsoft.com/office/drawing/2014/main" id="{664A4FC8-DCA9-41FA-9202-9BE3A5926717}"/>
                </a:ext>
              </a:extLst>
            </p:cNvPr>
            <p:cNvSpPr/>
            <p:nvPr/>
          </p:nvSpPr>
          <p:spPr>
            <a:xfrm>
              <a:off x="492919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Consulta Revisão </a:t>
              </a: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Artigo 29</a:t>
              </a:r>
            </a:p>
            <a:p>
              <a:pPr algn="ctr"/>
              <a:endParaRPr lang="pt-BR" dirty="0"/>
            </a:p>
          </p:txBody>
        </p:sp>
        <p:sp>
          <p:nvSpPr>
            <p:cNvPr id="23" name="Retângulo de cantos arredondados 17">
              <a:extLst>
                <a:ext uri="{FF2B5EF4-FFF2-40B4-BE49-F238E27FC236}">
                  <a16:creationId xmlns:a16="http://schemas.microsoft.com/office/drawing/2014/main" id="{FF9A7A4E-5766-498A-BF8B-32E2941B4857}"/>
                </a:ext>
              </a:extLst>
            </p:cNvPr>
            <p:cNvSpPr/>
            <p:nvPr/>
          </p:nvSpPr>
          <p:spPr>
            <a:xfrm>
              <a:off x="492919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DRSCI</a:t>
              </a:r>
              <a:endParaRPr lang="pt-BR" dirty="0"/>
            </a:p>
          </p:txBody>
        </p:sp>
        <p:sp>
          <p:nvSpPr>
            <p:cNvPr id="24" name="Retângulo de cantos arredondados 18">
              <a:extLst>
                <a:ext uri="{FF2B5EF4-FFF2-40B4-BE49-F238E27FC236}">
                  <a16:creationId xmlns:a16="http://schemas.microsoft.com/office/drawing/2014/main" id="{12B067B4-9E68-45AF-8876-4AEEB1C58259}"/>
                </a:ext>
              </a:extLst>
            </p:cNvPr>
            <p:cNvSpPr/>
            <p:nvPr/>
          </p:nvSpPr>
          <p:spPr>
            <a:xfrm>
              <a:off x="671514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Simulador de Tempo de Contribuição</a:t>
              </a:r>
            </a:p>
          </p:txBody>
        </p:sp>
        <p:sp>
          <p:nvSpPr>
            <p:cNvPr id="25" name="Retângulo de cantos arredondados 19">
              <a:extLst>
                <a:ext uri="{FF2B5EF4-FFF2-40B4-BE49-F238E27FC236}">
                  <a16:creationId xmlns:a16="http://schemas.microsoft.com/office/drawing/2014/main" id="{FA67E5FD-88D9-43D7-BD24-42002DF28C50}"/>
                </a:ext>
              </a:extLst>
            </p:cNvPr>
            <p:cNvSpPr/>
            <p:nvPr/>
          </p:nvSpPr>
          <p:spPr>
            <a:xfrm>
              <a:off x="492919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tx1"/>
                  </a:solidFill>
                </a:rPr>
                <a:t>Salário Maternidade</a:t>
              </a:r>
            </a:p>
            <a:p>
              <a:pPr algn="ctr"/>
              <a:r>
                <a:rPr lang="pt-BR" dirty="0">
                  <a:solidFill>
                    <a:schemeClr val="tx1"/>
                  </a:solidFill>
                </a:rPr>
                <a:t>(automático)</a:t>
              </a:r>
            </a:p>
          </p:txBody>
        </p:sp>
        <p:sp>
          <p:nvSpPr>
            <p:cNvPr id="26" name="Retângulo de cantos arredondados 20">
              <a:extLst>
                <a:ext uri="{FF2B5EF4-FFF2-40B4-BE49-F238E27FC236}">
                  <a16:creationId xmlns:a16="http://schemas.microsoft.com/office/drawing/2014/main" id="{0B2536E4-0A5B-4E45-A942-0A87B2CA4CFD}"/>
                </a:ext>
              </a:extLst>
            </p:cNvPr>
            <p:cNvSpPr/>
            <p:nvPr/>
          </p:nvSpPr>
          <p:spPr>
            <a:xfrm>
              <a:off x="671514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Agendamentos e Requerimentos</a:t>
              </a:r>
            </a:p>
          </p:txBody>
        </p:sp>
        <p:sp>
          <p:nvSpPr>
            <p:cNvPr id="27" name="Retângulo de cantos arredondados 22">
              <a:extLst>
                <a:ext uri="{FF2B5EF4-FFF2-40B4-BE49-F238E27FC236}">
                  <a16:creationId xmlns:a16="http://schemas.microsoft.com/office/drawing/2014/main" id="{46222F1A-77F7-4888-B99D-794E9933EF1B}"/>
                </a:ext>
              </a:extLst>
            </p:cNvPr>
            <p:cNvSpPr/>
            <p:nvPr/>
          </p:nvSpPr>
          <p:spPr>
            <a:xfrm>
              <a:off x="671514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Simulador de Empréstimo Consignado</a:t>
              </a:r>
            </a:p>
          </p:txBody>
        </p:sp>
        <p:sp>
          <p:nvSpPr>
            <p:cNvPr id="28" name="Retângulo de cantos arredondados 23">
              <a:extLst>
                <a:ext uri="{FF2B5EF4-FFF2-40B4-BE49-F238E27FC236}">
                  <a16:creationId xmlns:a16="http://schemas.microsoft.com/office/drawing/2014/main" id="{0252EF68-EFDD-4A77-8603-B97426EF8B14}"/>
                </a:ext>
              </a:extLst>
            </p:cNvPr>
            <p:cNvSpPr/>
            <p:nvPr/>
          </p:nvSpPr>
          <p:spPr>
            <a:xfrm>
              <a:off x="671514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Aposentadoria por Idade (automática)</a:t>
              </a:r>
            </a:p>
          </p:txBody>
        </p:sp>
        <p:sp>
          <p:nvSpPr>
            <p:cNvPr id="29" name="Retângulo de cantos arredondados 26">
              <a:extLst>
                <a:ext uri="{FF2B5EF4-FFF2-40B4-BE49-F238E27FC236}">
                  <a16:creationId xmlns:a16="http://schemas.microsoft.com/office/drawing/2014/main" id="{42F45A43-11BE-49A4-9DBF-2125DF6AC8DF}"/>
                </a:ext>
              </a:extLst>
            </p:cNvPr>
            <p:cNvSpPr/>
            <p:nvPr/>
          </p:nvSpPr>
          <p:spPr>
            <a:xfrm>
              <a:off x="492919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Autenticidade de Documentos</a:t>
              </a:r>
              <a:endParaRPr lang="pt-BR" dirty="0"/>
            </a:p>
          </p:txBody>
        </p:sp>
      </p:grp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id="{8D7D7A8F-2E1F-46A0-B59B-B258D7943F2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84955"/>
            <a:ext cx="453700" cy="45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619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33" name="Shape 111">
            <a:extLst>
              <a:ext uri="{FF2B5EF4-FFF2-40B4-BE49-F238E27FC236}">
                <a16:creationId xmlns:a16="http://schemas.microsoft.com/office/drawing/2014/main" id="{D4E9D8D8-EF9B-4483-BBD0-E4560D976AFB}"/>
              </a:ext>
            </a:extLst>
          </p:cNvPr>
          <p:cNvSpPr txBox="1">
            <a:spLocks/>
          </p:cNvSpPr>
          <p:nvPr/>
        </p:nvSpPr>
        <p:spPr>
          <a:xfrm>
            <a:off x="539552" y="1165950"/>
            <a:ext cx="8229600" cy="49473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55600">
              <a:spcBef>
                <a:spcPts val="0"/>
              </a:spcBef>
              <a:buSzPct val="100000"/>
            </a:pPr>
            <a:r>
              <a:rPr lang="pt-BR" dirty="0"/>
              <a:t>Próximos serviços para Produção – em fase Implantação 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b="1" dirty="0">
                <a:solidFill>
                  <a:schemeClr val="accent2"/>
                </a:solidFill>
              </a:rPr>
              <a:t>Aposentadoria por idade automática 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r>
              <a:rPr lang="pt-BR" sz="1400" b="1" i="1" dirty="0">
                <a:solidFill>
                  <a:schemeClr val="accent2"/>
                </a:solidFill>
              </a:rPr>
              <a:t>(Atualmente em produção através da Central 135 / SAG/ GET/ PRISMA)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endParaRPr lang="pt-BR" sz="1400" b="1" i="1" dirty="0">
              <a:solidFill>
                <a:schemeClr val="accent2"/>
              </a:solidFill>
            </a:endParaRP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Solução possível através da integração do Meu INSS / SAG/ GET / PRISMA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Concessão automática (dispensa ida do segurado à agência)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Acompanhamento online através do Meu INSS / SAG;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sz="1600" dirty="0"/>
              <a:t>Cidadão pode enviar comentários, fazer perguntas e anexar documentos;</a:t>
            </a:r>
          </a:p>
          <a:p>
            <a:pPr marL="1371600" indent="0">
              <a:spcBef>
                <a:spcPts val="0"/>
              </a:spcBef>
              <a:buFont typeface="Arial" pitchFamily="34" charset="0"/>
              <a:buNone/>
            </a:pPr>
            <a:endParaRPr lang="pt-BR" sz="1600" dirty="0"/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Para primeira versão, se aplica a: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sz="1600" dirty="0"/>
              <a:t>Segurado urbano, com idade mínima, mínimo de 180 contribuições e selecionados na extração mensal (processo que identifica segurados aptos a se aposentar por idade)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sz="1600" dirty="0"/>
              <a:t>Abrange em média </a:t>
            </a:r>
            <a:r>
              <a:rPr lang="pt-BR" sz="1600" b="1" u="sng" dirty="0">
                <a:solidFill>
                  <a:schemeClr val="accent2"/>
                </a:solidFill>
              </a:rPr>
              <a:t>5 mil segurados</a:t>
            </a:r>
            <a:r>
              <a:rPr lang="pt-BR" sz="1600" dirty="0"/>
              <a:t> por mês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0129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7" name="Shape 119">
            <a:extLst>
              <a:ext uri="{FF2B5EF4-FFF2-40B4-BE49-F238E27FC236}">
                <a16:creationId xmlns:a16="http://schemas.microsoft.com/office/drawing/2014/main" id="{B635C3FC-B1CB-4372-B77B-421C89C13B2A}"/>
              </a:ext>
            </a:extLst>
          </p:cNvPr>
          <p:cNvSpPr txBox="1">
            <a:spLocks/>
          </p:cNvSpPr>
          <p:nvPr/>
        </p:nvSpPr>
        <p:spPr>
          <a:xfrm>
            <a:off x="457200" y="1340768"/>
            <a:ext cx="8229600" cy="47855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55600">
              <a:spcBef>
                <a:spcPts val="0"/>
              </a:spcBef>
              <a:buSzPct val="100000"/>
            </a:pPr>
            <a:r>
              <a:rPr lang="pt-BR" sz="2000" dirty="0"/>
              <a:t>Próximos serviços para Produção – em fase de Implantação :</a:t>
            </a:r>
          </a:p>
          <a:p>
            <a:pPr marL="101600" indent="0">
              <a:spcBef>
                <a:spcPts val="0"/>
              </a:spcBef>
              <a:buSzPct val="100000"/>
              <a:buNone/>
            </a:pPr>
            <a:endParaRPr lang="pt-BR" sz="2000" dirty="0"/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Agendamentos e Requerimentos 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2000" dirty="0"/>
          </a:p>
          <a:p>
            <a:pPr marL="1371600" lvl="2" indent="-342900">
              <a:spcBef>
                <a:spcPts val="0"/>
              </a:spcBef>
              <a:buClr>
                <a:schemeClr val="lt2"/>
              </a:buClr>
              <a:buSzPct val="100000"/>
              <a:buFont typeface="Quattrocento Sans"/>
              <a:buChar char="•"/>
            </a:pPr>
            <a:r>
              <a:rPr lang="pt-BR" sz="2000" dirty="0"/>
              <a:t>Permitirá ao cidadão agendar ou requerer serviços ao INSS diretamente no Meu INSS, sem necessidade de ser redirecionado para o SAG através de link externo (Exceto para usuários não autenticados).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2000" dirty="0"/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Além de requerer, o cidadão poderá Consultar a situação dos seus pedidos: 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dirty="0"/>
              <a:t>Agendamentos;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dirty="0"/>
              <a:t>Tarefas;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dirty="0"/>
              <a:t>Requerimentos automáticos de aposentadoria por idade;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192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8" name="Shape 127">
            <a:extLst>
              <a:ext uri="{FF2B5EF4-FFF2-40B4-BE49-F238E27FC236}">
                <a16:creationId xmlns:a16="http://schemas.microsoft.com/office/drawing/2014/main" id="{CA6C7EEB-A59B-46AC-B8F7-D7D850DB37AF}"/>
              </a:ext>
            </a:extLst>
          </p:cNvPr>
          <p:cNvSpPr txBox="1">
            <a:spLocks/>
          </p:cNvSpPr>
          <p:nvPr/>
        </p:nvSpPr>
        <p:spPr>
          <a:xfrm>
            <a:off x="435488" y="1568381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55600">
              <a:spcBef>
                <a:spcPts val="0"/>
              </a:spcBef>
              <a:buSzPct val="100000"/>
            </a:pPr>
            <a:r>
              <a:rPr lang="pt-BR" sz="2000" dirty="0"/>
              <a:t>Em Homologação 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Salário maternidade automático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Solução possível através da integração do </a:t>
            </a:r>
            <a:r>
              <a:rPr lang="pt-BR" sz="2000" dirty="0" err="1"/>
              <a:t>MeuINSS</a:t>
            </a:r>
            <a:r>
              <a:rPr lang="pt-BR" sz="2000" dirty="0"/>
              <a:t> /SIRC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  <a:p>
            <a:pPr marL="457200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dirty="0"/>
              <a:t>Em desenvolvimento: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Simulador de Tempo de Contribuição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Solução integrada com SIBE Processo único;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Homologação Prevista para Janeiro/2018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Simulador de Empréstimo Consignado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Homologação Prevista para Janeiro/2018</a:t>
            </a:r>
          </a:p>
        </p:txBody>
      </p:sp>
    </p:spTree>
    <p:extLst>
      <p:ext uri="{BB962C8B-B14F-4D97-AF65-F5344CB8AC3E}">
        <p14:creationId xmlns:p14="http://schemas.microsoft.com/office/powerpoint/2010/main" val="3676261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8" name="Shape 127">
            <a:extLst>
              <a:ext uri="{FF2B5EF4-FFF2-40B4-BE49-F238E27FC236}">
                <a16:creationId xmlns:a16="http://schemas.microsoft.com/office/drawing/2014/main" id="{CA6C7EEB-A59B-46AC-B8F7-D7D850DB37AF}"/>
              </a:ext>
            </a:extLst>
          </p:cNvPr>
          <p:cNvSpPr txBox="1">
            <a:spLocks/>
          </p:cNvSpPr>
          <p:nvPr/>
        </p:nvSpPr>
        <p:spPr>
          <a:xfrm>
            <a:off x="539552" y="1052736"/>
            <a:ext cx="8229600" cy="48245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  <a:p>
            <a:pPr marL="457200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dirty="0"/>
              <a:t>Em desenvolvimento: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Mudança do KBA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Interligação com SIGEPE;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Interligação com NAI (Núcleo de Autenticação Bancária)</a:t>
            </a:r>
          </a:p>
          <a:p>
            <a:pPr marL="1028700" lvl="2" indent="0">
              <a:spcBef>
                <a:spcPts val="0"/>
              </a:spcBef>
              <a:buSzPct val="100000"/>
              <a:buNone/>
            </a:pPr>
            <a:endParaRPr lang="pt-BR" sz="2000" dirty="0"/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US" sz="1800" dirty="0">
                <a:solidFill>
                  <a:srgbClr val="FF0000"/>
                </a:solidFill>
              </a:rPr>
              <a:t>Internet: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US" sz="1800" dirty="0"/>
              <a:t>O </a:t>
            </a:r>
            <a:r>
              <a:rPr lang="en-US" sz="1800" dirty="0" err="1"/>
              <a:t>cidadão</a:t>
            </a:r>
            <a:r>
              <a:rPr lang="en-US" sz="1800" dirty="0"/>
              <a:t> </a:t>
            </a:r>
            <a:r>
              <a:rPr lang="en-US" sz="1800" dirty="0" err="1"/>
              <a:t>responde</a:t>
            </a:r>
            <a:r>
              <a:rPr lang="en-US" sz="1800" dirty="0"/>
              <a:t> a um </a:t>
            </a:r>
            <a:r>
              <a:rPr lang="en-US" sz="1800" dirty="0" err="1"/>
              <a:t>questionário</a:t>
            </a:r>
            <a:r>
              <a:rPr lang="en-US" sz="1800" dirty="0"/>
              <a:t> (KBA) </a:t>
            </a:r>
            <a:r>
              <a:rPr lang="en-US" sz="1800" dirty="0" err="1"/>
              <a:t>eletrônico</a:t>
            </a:r>
            <a:r>
              <a:rPr lang="en-US" sz="1800" dirty="0"/>
              <a:t>, </a:t>
            </a:r>
            <a:r>
              <a:rPr lang="en-US" sz="1800" dirty="0" err="1"/>
              <a:t>dividido</a:t>
            </a:r>
            <a:r>
              <a:rPr lang="en-US" sz="1800" dirty="0"/>
              <a:t> </a:t>
            </a:r>
            <a:r>
              <a:rPr lang="en-US" sz="1800" dirty="0" err="1"/>
              <a:t>em</a:t>
            </a:r>
            <a:r>
              <a:rPr lang="en-US" sz="1800" dirty="0"/>
              <a:t> 2 </a:t>
            </a:r>
            <a:r>
              <a:rPr lang="en-US" sz="1800" dirty="0" err="1"/>
              <a:t>fases</a:t>
            </a:r>
            <a:r>
              <a:rPr lang="en-US" sz="1800" dirty="0"/>
              <a:t>, </a:t>
            </a:r>
            <a:r>
              <a:rPr lang="en-US" sz="1800" dirty="0" err="1"/>
              <a:t>obtendo</a:t>
            </a:r>
            <a:r>
              <a:rPr lang="en-US" sz="1800" dirty="0"/>
              <a:t> o </a:t>
            </a:r>
            <a:r>
              <a:rPr lang="en-US" sz="1800" dirty="0" err="1"/>
              <a:t>código</a:t>
            </a:r>
            <a:r>
              <a:rPr lang="en-US" sz="1800" dirty="0"/>
              <a:t> </a:t>
            </a:r>
            <a:r>
              <a:rPr lang="en-US" sz="1800" dirty="0" err="1"/>
              <a:t>inicial</a:t>
            </a:r>
            <a:r>
              <a:rPr lang="en-US" sz="1800" dirty="0"/>
              <a:t> </a:t>
            </a:r>
            <a:r>
              <a:rPr lang="en-US" sz="1800" dirty="0" err="1"/>
              <a:t>ao</a:t>
            </a:r>
            <a:r>
              <a:rPr lang="en-US" sz="1800" dirty="0"/>
              <a:t> </a:t>
            </a:r>
            <a:r>
              <a:rPr lang="en-US" sz="1800" dirty="0" err="1"/>
              <a:t>fim</a:t>
            </a:r>
            <a:r>
              <a:rPr lang="en-US" sz="1800" dirty="0"/>
              <a:t> do </a:t>
            </a:r>
            <a:r>
              <a:rPr lang="en-US" sz="1800" dirty="0" err="1"/>
              <a:t>processo</a:t>
            </a:r>
            <a:endParaRPr lang="en-US" sz="1800" dirty="0"/>
          </a:p>
          <a:p>
            <a:pPr marL="533400" lvl="1" indent="0">
              <a:spcBef>
                <a:spcPts val="0"/>
              </a:spcBef>
              <a:buSzPct val="100000"/>
              <a:buNone/>
            </a:pPr>
            <a:endParaRPr lang="en-US" sz="1800" dirty="0"/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US" sz="1800" dirty="0" err="1">
                <a:solidFill>
                  <a:srgbClr val="FF0000"/>
                </a:solidFill>
              </a:rPr>
              <a:t>Agências</a:t>
            </a:r>
            <a:r>
              <a:rPr lang="en-US" sz="1800" dirty="0">
                <a:solidFill>
                  <a:srgbClr val="FF0000"/>
                </a:solidFill>
              </a:rPr>
              <a:t> do INSS: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US" sz="1800" dirty="0"/>
              <a:t>No </a:t>
            </a:r>
            <a:r>
              <a:rPr lang="en-US" sz="1800" dirty="0" err="1"/>
              <a:t>momento</a:t>
            </a:r>
            <a:r>
              <a:rPr lang="en-US" sz="1800" dirty="0"/>
              <a:t> da </a:t>
            </a:r>
            <a:r>
              <a:rPr lang="en-US" sz="1800" dirty="0" err="1"/>
              <a:t>triagem</a:t>
            </a:r>
            <a:r>
              <a:rPr lang="en-US" sz="1800" dirty="0"/>
              <a:t> o </a:t>
            </a:r>
            <a:r>
              <a:rPr lang="en-US" sz="1800" dirty="0" err="1"/>
              <a:t>acesso</a:t>
            </a:r>
            <a:r>
              <a:rPr lang="en-US" sz="1800" dirty="0"/>
              <a:t> é </a:t>
            </a:r>
            <a:r>
              <a:rPr lang="en-US" sz="1800" dirty="0" err="1"/>
              <a:t>disponibilizado</a:t>
            </a:r>
            <a:r>
              <a:rPr lang="en-US" sz="1800" dirty="0"/>
              <a:t> </a:t>
            </a:r>
            <a:r>
              <a:rPr lang="en-US" sz="1800" dirty="0" err="1"/>
              <a:t>ao</a:t>
            </a:r>
            <a:r>
              <a:rPr lang="en-US" sz="1800" dirty="0"/>
              <a:t> </a:t>
            </a:r>
            <a:r>
              <a:rPr lang="en-US" sz="1800" dirty="0" err="1"/>
              <a:t>cidadão</a:t>
            </a:r>
            <a:r>
              <a:rPr lang="en-US" sz="1800" dirty="0"/>
              <a:t> </a:t>
            </a:r>
            <a:r>
              <a:rPr lang="en-US" sz="1800" dirty="0" err="1"/>
              <a:t>mediante</a:t>
            </a:r>
            <a:r>
              <a:rPr lang="en-US" sz="1800" dirty="0"/>
              <a:t> </a:t>
            </a:r>
            <a:r>
              <a:rPr lang="en-US" sz="1800" dirty="0" err="1"/>
              <a:t>sua</a:t>
            </a:r>
            <a:r>
              <a:rPr lang="en-US" sz="1800" dirty="0"/>
              <a:t> </a:t>
            </a:r>
            <a:r>
              <a:rPr lang="en-US" sz="1800" dirty="0" err="1"/>
              <a:t>identificação</a:t>
            </a:r>
            <a:endParaRPr lang="en-US" sz="1800" dirty="0"/>
          </a:p>
          <a:p>
            <a:pPr marL="533400" lvl="1" indent="0">
              <a:spcBef>
                <a:spcPts val="0"/>
              </a:spcBef>
              <a:buSzPct val="100000"/>
              <a:buNone/>
            </a:pPr>
            <a:endParaRPr lang="en-US" sz="1800" dirty="0"/>
          </a:p>
          <a:p>
            <a:pPr marL="514350" indent="-381000">
              <a:spcBef>
                <a:spcPts val="0"/>
              </a:spcBef>
            </a:pPr>
            <a:r>
              <a:rPr lang="en-US" sz="1800" dirty="0" err="1">
                <a:solidFill>
                  <a:srgbClr val="FF0000"/>
                </a:solidFill>
              </a:rPr>
              <a:t>Bancos</a:t>
            </a:r>
            <a:r>
              <a:rPr lang="en-US" sz="1800" dirty="0">
                <a:solidFill>
                  <a:srgbClr val="FF0000"/>
                </a:solidFill>
              </a:rPr>
              <a:t> (NAI):</a:t>
            </a:r>
          </a:p>
          <a:p>
            <a:pPr marL="133350" indent="0">
              <a:spcBef>
                <a:spcPts val="0"/>
              </a:spcBef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US" sz="1800" dirty="0"/>
              <a:t>O </a:t>
            </a:r>
            <a:r>
              <a:rPr lang="en-US" sz="1800" dirty="0" err="1"/>
              <a:t>cidadão</a:t>
            </a:r>
            <a:r>
              <a:rPr lang="en-US" sz="1800" dirty="0"/>
              <a:t> </a:t>
            </a:r>
            <a:r>
              <a:rPr lang="en-US" sz="1800" dirty="0" err="1"/>
              <a:t>emite</a:t>
            </a:r>
            <a:r>
              <a:rPr lang="en-US" sz="1800" dirty="0"/>
              <a:t> um </a:t>
            </a:r>
            <a:r>
              <a:rPr lang="en-US" sz="1800" dirty="0" err="1"/>
              <a:t>código</a:t>
            </a:r>
            <a:r>
              <a:rPr lang="en-US" sz="1800" dirty="0"/>
              <a:t> </a:t>
            </a:r>
            <a:r>
              <a:rPr lang="en-US" sz="1800" dirty="0" err="1"/>
              <a:t>inicial</a:t>
            </a:r>
            <a:r>
              <a:rPr lang="en-US" sz="1800" dirty="0"/>
              <a:t> de 7 </a:t>
            </a:r>
            <a:r>
              <a:rPr lang="en-US" sz="1800" dirty="0" err="1"/>
              <a:t>digitos</a:t>
            </a:r>
            <a:r>
              <a:rPr lang="en-US" sz="1800" dirty="0"/>
              <a:t> a </a:t>
            </a:r>
            <a:r>
              <a:rPr lang="en-US" sz="1800" dirty="0" err="1"/>
              <a:t>partir</a:t>
            </a:r>
            <a:r>
              <a:rPr lang="en-US" sz="1800" dirty="0"/>
              <a:t> de </a:t>
            </a:r>
            <a:r>
              <a:rPr lang="en-US" sz="1800" dirty="0" err="1"/>
              <a:t>seu</a:t>
            </a:r>
            <a:r>
              <a:rPr lang="en-US" sz="1800" dirty="0"/>
              <a:t> </a:t>
            </a:r>
            <a:r>
              <a:rPr lang="en-US" sz="1800" dirty="0" err="1"/>
              <a:t>homebank</a:t>
            </a:r>
            <a:endParaRPr lang="en-US" sz="1800" dirty="0"/>
          </a:p>
          <a:p>
            <a:pPr marL="1028700" lvl="2" indent="0">
              <a:spcBef>
                <a:spcPts val="0"/>
              </a:spcBef>
              <a:buSzPct val="100000"/>
              <a:buNone/>
            </a:pPr>
            <a:endParaRPr lang="pt-BR" sz="2000" dirty="0"/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36025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7" name="Shape 85">
            <a:extLst>
              <a:ext uri="{FF2B5EF4-FFF2-40B4-BE49-F238E27FC236}">
                <a16:creationId xmlns:a16="http://schemas.microsoft.com/office/drawing/2014/main" id="{A06F2BB4-7D9C-4BDB-9E00-A668BA1BD783}"/>
              </a:ext>
            </a:extLst>
          </p:cNvPr>
          <p:cNvSpPr txBox="1">
            <a:spLocks/>
          </p:cNvSpPr>
          <p:nvPr/>
        </p:nvSpPr>
        <p:spPr>
          <a:xfrm>
            <a:off x="457200" y="1010231"/>
            <a:ext cx="8229600" cy="48375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81000">
              <a:spcBef>
                <a:spcPts val="0"/>
              </a:spcBef>
              <a:buSzPct val="100000"/>
            </a:pPr>
            <a:r>
              <a:rPr lang="pt-BR" sz="2000" dirty="0"/>
              <a:t>Situação: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dos bancos pagadores de benefícios que participaram do último leilão da folha de pagamento do INSS.</a:t>
            </a:r>
          </a:p>
          <a:p>
            <a:pPr marL="914400" lvl="1" indent="-381000">
              <a:spcBef>
                <a:spcPts val="0"/>
              </a:spcBef>
            </a:pPr>
            <a:r>
              <a:rPr lang="pt-BR" sz="2000" dirty="0"/>
              <a:t>Os bancos estão em fase de desenvolvimento e o prazo para implantação foi acordado até o 1o trimestre / 2018;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Já está disponível em produção para os correntistas do Banco Mercantil do Brasil;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Em desenvolvimento (tratativas em curso junto à Dataprev):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/>
              <a:t>Banco do Brasil (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line</a:t>
            </a:r>
            <a:r>
              <a:rPr lang="pt-BR" sz="2000" dirty="0"/>
              <a:t>);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/>
              <a:t>Santander (</a:t>
            </a:r>
            <a:r>
              <a:rPr lang="pt-BR" sz="2000" dirty="0" err="1"/>
              <a:t>bath</a:t>
            </a:r>
            <a:r>
              <a:rPr lang="pt-BR" sz="2000" dirty="0"/>
              <a:t>);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 err="1"/>
              <a:t>Sicoob</a:t>
            </a:r>
            <a:r>
              <a:rPr lang="pt-BR" sz="2000" dirty="0"/>
              <a:t> (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line</a:t>
            </a:r>
            <a:r>
              <a:rPr lang="pt-BR" sz="2000" dirty="0"/>
              <a:t>);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/>
              <a:t>BRB (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line</a:t>
            </a:r>
            <a:r>
              <a:rPr lang="pt-BR" sz="2000" dirty="0"/>
              <a:t>);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O serviço foi incluído como obrigação acessória Banrisul (</a:t>
            </a:r>
            <a:r>
              <a:rPr lang="pt-BR" sz="2000" dirty="0" err="1"/>
              <a:t>bath</a:t>
            </a:r>
            <a:r>
              <a:rPr lang="pt-BR" sz="2000" dirty="0"/>
              <a:t>)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5754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9487</TotalTime>
  <Words>566</Words>
  <Application>Microsoft Office PowerPoint</Application>
  <PresentationFormat>Apresentação na tela (4:3)</PresentationFormat>
  <Paragraphs>139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SimSun</vt:lpstr>
      <vt:lpstr>Arial</vt:lpstr>
      <vt:lpstr>Calibri</vt:lpstr>
      <vt:lpstr>Mangal</vt:lpstr>
      <vt:lpstr>Quattrocento Sans</vt:lpstr>
      <vt:lpstr>Times New Roman</vt:lpstr>
      <vt:lpstr>Tema do Office</vt:lpstr>
      <vt:lpstr>Transparência, Eficiência e Inovação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</vt:lpstr>
    </vt:vector>
  </TitlesOfParts>
  <Company>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fernando.fusaro</dc:creator>
  <cp:lastModifiedBy>Alessandro Ribeiro</cp:lastModifiedBy>
  <cp:revision>311</cp:revision>
  <cp:lastPrinted>2016-12-16T19:55:33Z</cp:lastPrinted>
  <dcterms:created xsi:type="dcterms:W3CDTF">2016-06-27T21:04:47Z</dcterms:created>
  <dcterms:modified xsi:type="dcterms:W3CDTF">2017-12-05T10:24:43Z</dcterms:modified>
</cp:coreProperties>
</file>